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7" d="100"/>
          <a:sy n="47" d="100"/>
        </p:scale>
        <p:origin x="696" y="4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55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0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0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11" y="0"/>
            <a:ext cx="11555568" cy="10295640"/>
          </a:xfrm>
          <a:prstGeom prst="rect">
            <a:avLst/>
          </a:prstGeom>
        </p:spPr>
      </p:pic>
      <p:sp>
        <p:nvSpPr>
          <p:cNvPr id="18" name="bg object 18"/>
          <p:cNvSpPr/>
          <p:nvPr/>
        </p:nvSpPr>
        <p:spPr>
          <a:xfrm>
            <a:off x="1427040" y="1333974"/>
            <a:ext cx="15434310" cy="7581265"/>
          </a:xfrm>
          <a:custGeom>
            <a:avLst/>
            <a:gdLst/>
            <a:ahLst/>
            <a:cxnLst/>
            <a:rect l="l" t="t" r="r" b="b"/>
            <a:pathLst>
              <a:path w="15434310" h="7581265">
                <a:moveTo>
                  <a:pt x="0" y="7580857"/>
                </a:moveTo>
                <a:lnTo>
                  <a:pt x="15433917" y="7580857"/>
                </a:lnTo>
                <a:lnTo>
                  <a:pt x="15433917" y="0"/>
                </a:lnTo>
                <a:lnTo>
                  <a:pt x="0" y="0"/>
                </a:lnTo>
                <a:lnTo>
                  <a:pt x="0" y="7580857"/>
                </a:lnTo>
                <a:close/>
              </a:path>
            </a:pathLst>
          </a:custGeom>
          <a:solidFill>
            <a:srgbClr val="F5F5F5"/>
          </a:solidFill>
        </p:spPr>
        <p:txBody>
          <a:bodyPr wrap="square" lIns="0" tIns="0" rIns="0" bIns="0" rtlCol="0"/>
          <a:lstStyle/>
          <a:p>
            <a:endParaRPr/>
          </a:p>
        </p:txBody>
      </p:sp>
      <p:sp>
        <p:nvSpPr>
          <p:cNvPr id="19" name="bg object 19"/>
          <p:cNvSpPr/>
          <p:nvPr/>
        </p:nvSpPr>
        <p:spPr>
          <a:xfrm>
            <a:off x="1427061" y="8914831"/>
            <a:ext cx="15430500" cy="76200"/>
          </a:xfrm>
          <a:custGeom>
            <a:avLst/>
            <a:gdLst/>
            <a:ahLst/>
            <a:cxnLst/>
            <a:rect l="l" t="t" r="r" b="b"/>
            <a:pathLst>
              <a:path w="15430500" h="76200">
                <a:moveTo>
                  <a:pt x="0" y="0"/>
                </a:moveTo>
                <a:lnTo>
                  <a:pt x="15430478" y="0"/>
                </a:lnTo>
                <a:lnTo>
                  <a:pt x="15430478" y="76199"/>
                </a:lnTo>
                <a:lnTo>
                  <a:pt x="0" y="76199"/>
                </a:lnTo>
                <a:lnTo>
                  <a:pt x="0" y="0"/>
                </a:lnTo>
                <a:close/>
              </a:path>
            </a:pathLst>
          </a:custGeom>
          <a:solidFill>
            <a:srgbClr val="202353"/>
          </a:solidFill>
        </p:spPr>
        <p:txBody>
          <a:bodyPr wrap="square" lIns="0" tIns="0" rIns="0" bIns="0" rtlCol="0"/>
          <a:lstStyle/>
          <a:p>
            <a:endParaRPr/>
          </a:p>
        </p:txBody>
      </p:sp>
      <p:pic>
        <p:nvPicPr>
          <p:cNvPr id="20" name="bg object 20"/>
          <p:cNvPicPr/>
          <p:nvPr/>
        </p:nvPicPr>
        <p:blipFill>
          <a:blip r:embed="rId3" cstate="print"/>
          <a:stretch>
            <a:fillRect/>
          </a:stretch>
        </p:blipFill>
        <p:spPr>
          <a:xfrm>
            <a:off x="4641635" y="2861482"/>
            <a:ext cx="8801099" cy="5486399"/>
          </a:xfrm>
          <a:prstGeom prst="rect">
            <a:avLst/>
          </a:prstGeom>
        </p:spPr>
      </p:pic>
      <p:sp>
        <p:nvSpPr>
          <p:cNvPr id="2" name="Holder 2"/>
          <p:cNvSpPr>
            <a:spLocks noGrp="1"/>
          </p:cNvSpPr>
          <p:nvPr>
            <p:ph type="title"/>
          </p:nvPr>
        </p:nvSpPr>
        <p:spPr/>
        <p:txBody>
          <a:bodyPr lIns="0" tIns="0" rIns="0" bIns="0"/>
          <a:lstStyle>
            <a:lvl1pPr>
              <a:defRPr sz="55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sp>
        <p:nvSpPr>
          <p:cNvPr id="17" name="bg object 17"/>
          <p:cNvSpPr/>
          <p:nvPr/>
        </p:nvSpPr>
        <p:spPr>
          <a:xfrm>
            <a:off x="1602259" y="6931967"/>
            <a:ext cx="9450705" cy="0"/>
          </a:xfrm>
          <a:custGeom>
            <a:avLst/>
            <a:gdLst/>
            <a:ahLst/>
            <a:cxnLst/>
            <a:rect l="l" t="t" r="r" b="b"/>
            <a:pathLst>
              <a:path w="9450705">
                <a:moveTo>
                  <a:pt x="0" y="0"/>
                </a:moveTo>
                <a:lnTo>
                  <a:pt x="9450083" y="0"/>
                </a:lnTo>
              </a:path>
            </a:pathLst>
          </a:custGeom>
          <a:ln w="76199">
            <a:solidFill>
              <a:srgbClr val="F5F5F5"/>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111" y="0"/>
            <a:ext cx="11555568" cy="10295640"/>
          </a:xfrm>
          <a:prstGeom prst="rect">
            <a:avLst/>
          </a:prstGeom>
        </p:spPr>
      </p:pic>
      <p:sp>
        <p:nvSpPr>
          <p:cNvPr id="18" name="bg object 18"/>
          <p:cNvSpPr/>
          <p:nvPr/>
        </p:nvSpPr>
        <p:spPr>
          <a:xfrm>
            <a:off x="1427040" y="1333974"/>
            <a:ext cx="15434310" cy="7581265"/>
          </a:xfrm>
          <a:custGeom>
            <a:avLst/>
            <a:gdLst/>
            <a:ahLst/>
            <a:cxnLst/>
            <a:rect l="l" t="t" r="r" b="b"/>
            <a:pathLst>
              <a:path w="15434310" h="7581265">
                <a:moveTo>
                  <a:pt x="0" y="7580857"/>
                </a:moveTo>
                <a:lnTo>
                  <a:pt x="15433917" y="7580857"/>
                </a:lnTo>
                <a:lnTo>
                  <a:pt x="15433917" y="0"/>
                </a:lnTo>
                <a:lnTo>
                  <a:pt x="0" y="0"/>
                </a:lnTo>
                <a:lnTo>
                  <a:pt x="0" y="7580857"/>
                </a:lnTo>
                <a:close/>
              </a:path>
            </a:pathLst>
          </a:custGeom>
          <a:solidFill>
            <a:srgbClr val="F5F5F5"/>
          </a:solidFill>
        </p:spPr>
        <p:txBody>
          <a:bodyPr wrap="square" lIns="0" tIns="0" rIns="0" bIns="0" rtlCol="0"/>
          <a:lstStyle/>
          <a:p>
            <a:endParaRPr/>
          </a:p>
        </p:txBody>
      </p:sp>
      <p:sp>
        <p:nvSpPr>
          <p:cNvPr id="19" name="bg object 19"/>
          <p:cNvSpPr/>
          <p:nvPr/>
        </p:nvSpPr>
        <p:spPr>
          <a:xfrm>
            <a:off x="1427061" y="8914831"/>
            <a:ext cx="15430500" cy="76200"/>
          </a:xfrm>
          <a:custGeom>
            <a:avLst/>
            <a:gdLst/>
            <a:ahLst/>
            <a:cxnLst/>
            <a:rect l="l" t="t" r="r" b="b"/>
            <a:pathLst>
              <a:path w="15430500" h="76200">
                <a:moveTo>
                  <a:pt x="0" y="0"/>
                </a:moveTo>
                <a:lnTo>
                  <a:pt x="15430478" y="0"/>
                </a:lnTo>
                <a:lnTo>
                  <a:pt x="15430478" y="76199"/>
                </a:lnTo>
                <a:lnTo>
                  <a:pt x="0" y="76199"/>
                </a:lnTo>
                <a:lnTo>
                  <a:pt x="0" y="0"/>
                </a:lnTo>
                <a:close/>
              </a:path>
            </a:pathLst>
          </a:custGeom>
          <a:solidFill>
            <a:srgbClr val="202353"/>
          </a:solidFill>
        </p:spPr>
        <p:txBody>
          <a:bodyPr wrap="square" lIns="0" tIns="0" rIns="0" bIns="0" rtlCol="0"/>
          <a:lstStyle/>
          <a:p>
            <a:endParaRPr/>
          </a:p>
        </p:txBody>
      </p:sp>
      <p:sp>
        <p:nvSpPr>
          <p:cNvPr id="2" name="Holder 2"/>
          <p:cNvSpPr>
            <a:spLocks noGrp="1"/>
          </p:cNvSpPr>
          <p:nvPr>
            <p:ph type="title"/>
          </p:nvPr>
        </p:nvSpPr>
        <p:spPr>
          <a:xfrm>
            <a:off x="1835486" y="1535513"/>
            <a:ext cx="11172434" cy="958792"/>
          </a:xfrm>
          <a:prstGeom prst="rect">
            <a:avLst/>
          </a:prstGeom>
        </p:spPr>
        <p:txBody>
          <a:bodyPr wrap="square" lIns="0" tIns="0" rIns="0" bIns="0">
            <a:spAutoFit/>
          </a:bodyPr>
          <a:lstStyle>
            <a:lvl1pPr>
              <a:defRPr sz="55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2880373" y="3568700"/>
            <a:ext cx="13002260" cy="2997200"/>
          </a:xfrm>
          <a:prstGeom prst="rect">
            <a:avLst/>
          </a:prstGeom>
        </p:spPr>
        <p:txBody>
          <a:bodyPr wrap="square" lIns="0" tIns="0" rIns="0" bIns="0">
            <a:spAutoFit/>
          </a:bodyPr>
          <a:lstStyle>
            <a:lvl1pPr>
              <a:defRPr sz="30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4/5/2024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amaleshapk73663@gmail.com"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1459" y="4218386"/>
            <a:ext cx="9452610" cy="2179320"/>
          </a:xfrm>
          <a:prstGeom prst="rect">
            <a:avLst/>
          </a:prstGeom>
        </p:spPr>
        <p:txBody>
          <a:bodyPr vert="horz" wrap="square" lIns="0" tIns="12065" rIns="0" bIns="0" rtlCol="0">
            <a:spAutoFit/>
          </a:bodyPr>
          <a:lstStyle/>
          <a:p>
            <a:pPr marL="12700">
              <a:lnSpc>
                <a:spcPct val="100000"/>
              </a:lnSpc>
              <a:spcBef>
                <a:spcPts val="95"/>
              </a:spcBef>
            </a:pPr>
            <a:r>
              <a:rPr sz="9050" spc="1275" dirty="0">
                <a:solidFill>
                  <a:srgbClr val="FFFFFF"/>
                </a:solidFill>
                <a:latin typeface="Verdana"/>
                <a:cs typeface="Verdana"/>
              </a:rPr>
              <a:t>RESTAURENT</a:t>
            </a:r>
            <a:endParaRPr sz="9050">
              <a:latin typeface="Verdana"/>
              <a:cs typeface="Verdana"/>
            </a:endParaRPr>
          </a:p>
          <a:p>
            <a:pPr marL="24130">
              <a:lnSpc>
                <a:spcPct val="100000"/>
              </a:lnSpc>
              <a:spcBef>
                <a:spcPts val="95"/>
              </a:spcBef>
            </a:pPr>
            <a:r>
              <a:rPr sz="5000" spc="440" dirty="0">
                <a:solidFill>
                  <a:srgbClr val="FFFFFF"/>
                </a:solidFill>
                <a:latin typeface="Verdana"/>
                <a:cs typeface="Verdana"/>
              </a:rPr>
              <a:t>Reservation</a:t>
            </a:r>
            <a:r>
              <a:rPr sz="5000" spc="415" dirty="0">
                <a:solidFill>
                  <a:srgbClr val="FFFFFF"/>
                </a:solidFill>
                <a:latin typeface="Verdana"/>
                <a:cs typeface="Verdana"/>
              </a:rPr>
              <a:t> </a:t>
            </a:r>
            <a:r>
              <a:rPr sz="5000" spc="635" dirty="0">
                <a:solidFill>
                  <a:srgbClr val="FFFFFF"/>
                </a:solidFill>
                <a:latin typeface="Verdana"/>
                <a:cs typeface="Verdana"/>
              </a:rPr>
              <a:t>BOT</a:t>
            </a:r>
            <a:endParaRPr sz="5000">
              <a:latin typeface="Verdana"/>
              <a:cs typeface="Verdana"/>
            </a:endParaRPr>
          </a:p>
        </p:txBody>
      </p:sp>
      <p:sp>
        <p:nvSpPr>
          <p:cNvPr id="3" name="object 3"/>
          <p:cNvSpPr txBox="1"/>
          <p:nvPr/>
        </p:nvSpPr>
        <p:spPr>
          <a:xfrm>
            <a:off x="1551459" y="7333350"/>
            <a:ext cx="9789795" cy="1800225"/>
          </a:xfrm>
          <a:prstGeom prst="rect">
            <a:avLst/>
          </a:prstGeom>
        </p:spPr>
        <p:txBody>
          <a:bodyPr vert="horz" wrap="square" lIns="0" tIns="12700" rIns="0" bIns="0" rtlCol="0">
            <a:spAutoFit/>
          </a:bodyPr>
          <a:lstStyle/>
          <a:p>
            <a:pPr marL="12700">
              <a:lnSpc>
                <a:spcPts val="5605"/>
              </a:lnSpc>
              <a:spcBef>
                <a:spcPts val="100"/>
              </a:spcBef>
              <a:tabLst>
                <a:tab pos="4150360" algn="l"/>
              </a:tabLst>
            </a:pPr>
            <a:r>
              <a:rPr sz="4700" spc="415" dirty="0">
                <a:solidFill>
                  <a:srgbClr val="FFFFFF"/>
                </a:solidFill>
                <a:latin typeface="Times New Roman"/>
                <a:cs typeface="Times New Roman"/>
              </a:rPr>
              <a:t>KAMALESH</a:t>
            </a:r>
            <a:r>
              <a:rPr sz="4700" dirty="0">
                <a:solidFill>
                  <a:srgbClr val="FFFFFF"/>
                </a:solidFill>
                <a:latin typeface="Times New Roman"/>
                <a:cs typeface="Times New Roman"/>
              </a:rPr>
              <a:t>	</a:t>
            </a:r>
            <a:r>
              <a:rPr sz="4700" spc="155" dirty="0">
                <a:solidFill>
                  <a:srgbClr val="FFFFFF"/>
                </a:solidFill>
                <a:latin typeface="Times New Roman"/>
                <a:cs typeface="Times New Roman"/>
              </a:rPr>
              <a:t>P</a:t>
            </a:r>
            <a:endParaRPr sz="4700">
              <a:latin typeface="Times New Roman"/>
              <a:cs typeface="Times New Roman"/>
            </a:endParaRPr>
          </a:p>
          <a:p>
            <a:pPr marL="12700" marR="5192395">
              <a:lnSpc>
                <a:spcPts val="2700"/>
              </a:lnSpc>
              <a:spcBef>
                <a:spcPts val="305"/>
              </a:spcBef>
            </a:pPr>
            <a:r>
              <a:rPr sz="2500" spc="125" dirty="0">
                <a:solidFill>
                  <a:srgbClr val="FFFFFF"/>
                </a:solidFill>
                <a:latin typeface="Times New Roman"/>
                <a:cs typeface="Times New Roman"/>
                <a:hlinkClick r:id="rId2"/>
              </a:rPr>
              <a:t>kamaleshapk73663@gmail.com</a:t>
            </a:r>
            <a:r>
              <a:rPr sz="2500" spc="125" dirty="0">
                <a:solidFill>
                  <a:srgbClr val="FFFFFF"/>
                </a:solidFill>
                <a:latin typeface="Times New Roman"/>
                <a:cs typeface="Times New Roman"/>
              </a:rPr>
              <a:t> </a:t>
            </a:r>
            <a:r>
              <a:rPr sz="2500" spc="270" dirty="0">
                <a:solidFill>
                  <a:srgbClr val="FFFFFF"/>
                </a:solidFill>
                <a:latin typeface="Times New Roman"/>
                <a:cs typeface="Times New Roman"/>
              </a:rPr>
              <a:t>REG</a:t>
            </a:r>
            <a:r>
              <a:rPr sz="2500" spc="185" dirty="0">
                <a:solidFill>
                  <a:srgbClr val="FFFFFF"/>
                </a:solidFill>
                <a:latin typeface="Times New Roman"/>
                <a:cs typeface="Times New Roman"/>
              </a:rPr>
              <a:t> </a:t>
            </a:r>
            <a:r>
              <a:rPr sz="2500" spc="175" dirty="0">
                <a:solidFill>
                  <a:srgbClr val="FFFFFF"/>
                </a:solidFill>
                <a:latin typeface="Times New Roman"/>
                <a:cs typeface="Times New Roman"/>
              </a:rPr>
              <a:t>NO:</a:t>
            </a:r>
            <a:r>
              <a:rPr sz="2500" spc="185" dirty="0">
                <a:solidFill>
                  <a:srgbClr val="FFFFFF"/>
                </a:solidFill>
                <a:latin typeface="Times New Roman"/>
                <a:cs typeface="Times New Roman"/>
              </a:rPr>
              <a:t> </a:t>
            </a:r>
            <a:r>
              <a:rPr sz="2500" spc="70" dirty="0">
                <a:solidFill>
                  <a:srgbClr val="FFFFFF"/>
                </a:solidFill>
                <a:latin typeface="Times New Roman"/>
                <a:cs typeface="Times New Roman"/>
              </a:rPr>
              <a:t>422521104016</a:t>
            </a:r>
            <a:endParaRPr sz="2500">
              <a:latin typeface="Times New Roman"/>
              <a:cs typeface="Times New Roman"/>
            </a:endParaRPr>
          </a:p>
          <a:p>
            <a:pPr marL="12700">
              <a:lnSpc>
                <a:spcPts val="2660"/>
              </a:lnSpc>
            </a:pPr>
            <a:r>
              <a:rPr sz="2500" spc="215" dirty="0">
                <a:solidFill>
                  <a:srgbClr val="FFFFFF"/>
                </a:solidFill>
                <a:latin typeface="Times New Roman"/>
                <a:cs typeface="Times New Roman"/>
              </a:rPr>
              <a:t>UNIVERSITY</a:t>
            </a:r>
            <a:r>
              <a:rPr sz="2500" spc="195" dirty="0">
                <a:solidFill>
                  <a:srgbClr val="FFFFFF"/>
                </a:solidFill>
                <a:latin typeface="Times New Roman"/>
                <a:cs typeface="Times New Roman"/>
              </a:rPr>
              <a:t> </a:t>
            </a:r>
            <a:r>
              <a:rPr sz="2500" spc="225" dirty="0">
                <a:solidFill>
                  <a:srgbClr val="FFFFFF"/>
                </a:solidFill>
                <a:latin typeface="Times New Roman"/>
                <a:cs typeface="Times New Roman"/>
              </a:rPr>
              <a:t>COLLEGE</a:t>
            </a:r>
            <a:r>
              <a:rPr sz="2500" spc="200" dirty="0">
                <a:solidFill>
                  <a:srgbClr val="FFFFFF"/>
                </a:solidFill>
                <a:latin typeface="Times New Roman"/>
                <a:cs typeface="Times New Roman"/>
              </a:rPr>
              <a:t> </a:t>
            </a:r>
            <a:r>
              <a:rPr sz="2500" spc="245" dirty="0">
                <a:solidFill>
                  <a:srgbClr val="FFFFFF"/>
                </a:solidFill>
                <a:latin typeface="Times New Roman"/>
                <a:cs typeface="Times New Roman"/>
              </a:rPr>
              <a:t>OF</a:t>
            </a:r>
            <a:r>
              <a:rPr sz="2500" spc="200" dirty="0">
                <a:solidFill>
                  <a:srgbClr val="FFFFFF"/>
                </a:solidFill>
                <a:latin typeface="Times New Roman"/>
                <a:cs typeface="Times New Roman"/>
              </a:rPr>
              <a:t> </a:t>
            </a:r>
            <a:r>
              <a:rPr sz="2500" spc="275" dirty="0">
                <a:solidFill>
                  <a:srgbClr val="FFFFFF"/>
                </a:solidFill>
                <a:latin typeface="Times New Roman"/>
                <a:cs typeface="Times New Roman"/>
              </a:rPr>
              <a:t>ENGINEERING</a:t>
            </a:r>
            <a:r>
              <a:rPr sz="2500" spc="200" dirty="0">
                <a:solidFill>
                  <a:srgbClr val="FFFFFF"/>
                </a:solidFill>
                <a:latin typeface="Times New Roman"/>
                <a:cs typeface="Times New Roman"/>
              </a:rPr>
              <a:t> </a:t>
            </a:r>
            <a:r>
              <a:rPr sz="2500" spc="220" dirty="0">
                <a:solidFill>
                  <a:srgbClr val="FFFFFF"/>
                </a:solidFill>
                <a:latin typeface="Times New Roman"/>
                <a:cs typeface="Times New Roman"/>
              </a:rPr>
              <a:t>,VILLUPURAM</a:t>
            </a:r>
            <a:endParaRPr sz="250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47800" y="1333500"/>
            <a:ext cx="15392400" cy="7620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txBox="1">
            <a:spLocks noGrp="1"/>
          </p:cNvSpPr>
          <p:nvPr>
            <p:ph type="title"/>
          </p:nvPr>
        </p:nvSpPr>
        <p:spPr>
          <a:prstGeom prst="rect">
            <a:avLst/>
          </a:prstGeom>
        </p:spPr>
        <p:txBody>
          <a:bodyPr vert="horz" wrap="square" lIns="0" tIns="107892" rIns="0" bIns="0" rtlCol="0">
            <a:spAutoFit/>
          </a:bodyPr>
          <a:lstStyle/>
          <a:p>
            <a:pPr marL="287655">
              <a:lnSpc>
                <a:spcPct val="100000"/>
              </a:lnSpc>
              <a:spcBef>
                <a:spcPts val="100"/>
              </a:spcBef>
            </a:pPr>
            <a:r>
              <a:rPr spc="110" dirty="0"/>
              <a:t>CONCLUSION</a:t>
            </a:r>
          </a:p>
        </p:txBody>
      </p:sp>
      <p:sp>
        <p:nvSpPr>
          <p:cNvPr id="3" name="object 3"/>
          <p:cNvSpPr txBox="1"/>
          <p:nvPr/>
        </p:nvSpPr>
        <p:spPr>
          <a:xfrm>
            <a:off x="3418751" y="2932272"/>
            <a:ext cx="12820650" cy="482600"/>
          </a:xfrm>
          <a:prstGeom prst="rect">
            <a:avLst/>
          </a:prstGeom>
        </p:spPr>
        <p:txBody>
          <a:bodyPr vert="horz" wrap="square" lIns="0" tIns="12700" rIns="0" bIns="0" rtlCol="0">
            <a:spAutoFit/>
          </a:bodyPr>
          <a:lstStyle/>
          <a:p>
            <a:pPr marL="12700">
              <a:lnSpc>
                <a:spcPct val="100000"/>
              </a:lnSpc>
              <a:spcBef>
                <a:spcPts val="100"/>
              </a:spcBef>
              <a:tabLst>
                <a:tab pos="535940" algn="l"/>
                <a:tab pos="2670810" algn="l"/>
                <a:tab pos="3418840" algn="l"/>
                <a:tab pos="5360670" algn="l"/>
                <a:tab pos="6957059" algn="l"/>
                <a:tab pos="8579485" algn="l"/>
                <a:tab pos="9147175" algn="l"/>
                <a:tab pos="10437495" algn="l"/>
                <a:tab pos="11386820" algn="l"/>
              </a:tabLst>
            </a:pPr>
            <a:r>
              <a:rPr sz="3000" spc="180" dirty="0">
                <a:latin typeface="Times New Roman"/>
                <a:cs typeface="Times New Roman"/>
              </a:rPr>
              <a:t>In</a:t>
            </a:r>
            <a:r>
              <a:rPr sz="3000" dirty="0">
                <a:latin typeface="Times New Roman"/>
                <a:cs typeface="Times New Roman"/>
              </a:rPr>
              <a:t>	</a:t>
            </a:r>
            <a:r>
              <a:rPr sz="3000" spc="150" dirty="0">
                <a:latin typeface="Times New Roman"/>
                <a:cs typeface="Times New Roman"/>
              </a:rPr>
              <a:t>conclusion,</a:t>
            </a:r>
            <a:r>
              <a:rPr sz="3000" dirty="0">
                <a:latin typeface="Times New Roman"/>
                <a:cs typeface="Times New Roman"/>
              </a:rPr>
              <a:t>	</a:t>
            </a:r>
            <a:r>
              <a:rPr sz="3000" spc="195" dirty="0">
                <a:latin typeface="Times New Roman"/>
                <a:cs typeface="Times New Roman"/>
              </a:rPr>
              <a:t>our</a:t>
            </a:r>
            <a:r>
              <a:rPr sz="3000" dirty="0">
                <a:latin typeface="Times New Roman"/>
                <a:cs typeface="Times New Roman"/>
              </a:rPr>
              <a:t>	</a:t>
            </a:r>
            <a:r>
              <a:rPr sz="3000" spc="204" dirty="0">
                <a:latin typeface="Times New Roman"/>
                <a:cs typeface="Times New Roman"/>
              </a:rPr>
              <a:t>restaurant</a:t>
            </a:r>
            <a:r>
              <a:rPr sz="3000" dirty="0">
                <a:latin typeface="Times New Roman"/>
                <a:cs typeface="Times New Roman"/>
              </a:rPr>
              <a:t>	</a:t>
            </a:r>
            <a:r>
              <a:rPr sz="3000" spc="204" dirty="0">
                <a:latin typeface="Times New Roman"/>
                <a:cs typeface="Times New Roman"/>
              </a:rPr>
              <a:t>chatbot,</a:t>
            </a:r>
            <a:r>
              <a:rPr sz="3000" dirty="0">
                <a:latin typeface="Times New Roman"/>
                <a:cs typeface="Times New Roman"/>
              </a:rPr>
              <a:t>	</a:t>
            </a:r>
            <a:r>
              <a:rPr sz="3000" spc="155" dirty="0">
                <a:latin typeface="Times New Roman"/>
                <a:cs typeface="Times New Roman"/>
              </a:rPr>
              <a:t>powered</a:t>
            </a:r>
            <a:r>
              <a:rPr sz="3000" dirty="0">
                <a:latin typeface="Times New Roman"/>
                <a:cs typeface="Times New Roman"/>
              </a:rPr>
              <a:t>	</a:t>
            </a:r>
            <a:r>
              <a:rPr sz="3000" spc="105" dirty="0">
                <a:latin typeface="Times New Roman"/>
                <a:cs typeface="Times New Roman"/>
              </a:rPr>
              <a:t>by</a:t>
            </a:r>
            <a:r>
              <a:rPr sz="3000" dirty="0">
                <a:latin typeface="Times New Roman"/>
                <a:cs typeface="Times New Roman"/>
              </a:rPr>
              <a:t>	</a:t>
            </a:r>
            <a:r>
              <a:rPr sz="3000" spc="204" dirty="0">
                <a:latin typeface="Times New Roman"/>
                <a:cs typeface="Times New Roman"/>
              </a:rPr>
              <a:t>LSTM</a:t>
            </a:r>
            <a:r>
              <a:rPr sz="3000" dirty="0">
                <a:latin typeface="Times New Roman"/>
                <a:cs typeface="Times New Roman"/>
              </a:rPr>
              <a:t>	</a:t>
            </a:r>
            <a:r>
              <a:rPr sz="3000" spc="120" dirty="0">
                <a:latin typeface="Times New Roman"/>
                <a:cs typeface="Times New Roman"/>
              </a:rPr>
              <a:t>deep</a:t>
            </a:r>
            <a:r>
              <a:rPr sz="3000" dirty="0">
                <a:latin typeface="Times New Roman"/>
                <a:cs typeface="Times New Roman"/>
              </a:rPr>
              <a:t>	</a:t>
            </a:r>
            <a:r>
              <a:rPr sz="3000" spc="150" dirty="0">
                <a:latin typeface="Times New Roman"/>
                <a:cs typeface="Times New Roman"/>
              </a:rPr>
              <a:t>learning</a:t>
            </a:r>
            <a:endParaRPr sz="3000">
              <a:latin typeface="Times New Roman"/>
              <a:cs typeface="Times New Roman"/>
            </a:endParaRPr>
          </a:p>
        </p:txBody>
      </p:sp>
      <p:sp>
        <p:nvSpPr>
          <p:cNvPr id="4" name="object 4"/>
          <p:cNvSpPr txBox="1"/>
          <p:nvPr/>
        </p:nvSpPr>
        <p:spPr>
          <a:xfrm>
            <a:off x="2034798" y="3351372"/>
            <a:ext cx="2056130" cy="901700"/>
          </a:xfrm>
          <a:prstGeom prst="rect">
            <a:avLst/>
          </a:prstGeom>
        </p:spPr>
        <p:txBody>
          <a:bodyPr vert="horz" wrap="square" lIns="0" tIns="58419" rIns="0" bIns="0" rtlCol="0">
            <a:spAutoFit/>
          </a:bodyPr>
          <a:lstStyle/>
          <a:p>
            <a:pPr marL="12700" marR="5080">
              <a:lnSpc>
                <a:spcPts val="3300"/>
              </a:lnSpc>
              <a:spcBef>
                <a:spcPts val="459"/>
              </a:spcBef>
            </a:pPr>
            <a:r>
              <a:rPr sz="3000" spc="155" dirty="0">
                <a:latin typeface="Times New Roman"/>
                <a:cs typeface="Times New Roman"/>
              </a:rPr>
              <a:t>technology, </a:t>
            </a:r>
            <a:r>
              <a:rPr sz="3000" spc="190" dirty="0">
                <a:latin typeface="Times New Roman"/>
                <a:cs typeface="Times New Roman"/>
              </a:rPr>
              <a:t>operational</a:t>
            </a:r>
            <a:endParaRPr sz="3000">
              <a:latin typeface="Times New Roman"/>
              <a:cs typeface="Times New Roman"/>
            </a:endParaRPr>
          </a:p>
        </p:txBody>
      </p:sp>
      <p:sp>
        <p:nvSpPr>
          <p:cNvPr id="5" name="object 5"/>
          <p:cNvSpPr txBox="1"/>
          <p:nvPr/>
        </p:nvSpPr>
        <p:spPr>
          <a:xfrm>
            <a:off x="4360204" y="3351372"/>
            <a:ext cx="11878945" cy="901700"/>
          </a:xfrm>
          <a:prstGeom prst="rect">
            <a:avLst/>
          </a:prstGeom>
        </p:spPr>
        <p:txBody>
          <a:bodyPr vert="horz" wrap="square" lIns="0" tIns="58419" rIns="0" bIns="0" rtlCol="0">
            <a:spAutoFit/>
          </a:bodyPr>
          <a:lstStyle/>
          <a:p>
            <a:pPr marL="12700" marR="5080" indent="635">
              <a:lnSpc>
                <a:spcPts val="3300"/>
              </a:lnSpc>
              <a:spcBef>
                <a:spcPts val="459"/>
              </a:spcBef>
              <a:tabLst>
                <a:tab pos="1983105" algn="l"/>
                <a:tab pos="2070735" algn="l"/>
                <a:tab pos="2556510" algn="l"/>
                <a:tab pos="3396615" algn="l"/>
                <a:tab pos="4244340" algn="l"/>
                <a:tab pos="4672330" algn="l"/>
                <a:tab pos="5657850" algn="l"/>
                <a:tab pos="7252334" algn="l"/>
                <a:tab pos="7534275" algn="l"/>
                <a:tab pos="7875905" algn="l"/>
                <a:tab pos="9366250" algn="l"/>
                <a:tab pos="9758680" algn="l"/>
                <a:tab pos="10086975" algn="l"/>
                <a:tab pos="11226800" algn="l"/>
                <a:tab pos="11514455" algn="l"/>
              </a:tabLst>
            </a:pPr>
            <a:r>
              <a:rPr sz="3000" spc="150" dirty="0">
                <a:latin typeface="Times New Roman"/>
                <a:cs typeface="Times New Roman"/>
              </a:rPr>
              <a:t>represents</a:t>
            </a:r>
            <a:r>
              <a:rPr sz="3000" dirty="0">
                <a:latin typeface="Times New Roman"/>
                <a:cs typeface="Times New Roman"/>
              </a:rPr>
              <a:t>		</a:t>
            </a:r>
            <a:r>
              <a:rPr sz="3000" spc="110" dirty="0">
                <a:latin typeface="Times New Roman"/>
                <a:cs typeface="Times New Roman"/>
              </a:rPr>
              <a:t>a</a:t>
            </a:r>
            <a:r>
              <a:rPr sz="3000" dirty="0">
                <a:latin typeface="Times New Roman"/>
                <a:cs typeface="Times New Roman"/>
              </a:rPr>
              <a:t>	</a:t>
            </a:r>
            <a:r>
              <a:rPr sz="3000" spc="135" dirty="0">
                <a:latin typeface="Times New Roman"/>
                <a:cs typeface="Times New Roman"/>
              </a:rPr>
              <a:t>significant</a:t>
            </a:r>
            <a:r>
              <a:rPr sz="3000" dirty="0">
                <a:latin typeface="Times New Roman"/>
                <a:cs typeface="Times New Roman"/>
              </a:rPr>
              <a:t>	</a:t>
            </a:r>
            <a:r>
              <a:rPr sz="3000" spc="175" dirty="0">
                <a:latin typeface="Times New Roman"/>
                <a:cs typeface="Times New Roman"/>
              </a:rPr>
              <a:t>advancement</a:t>
            </a:r>
            <a:r>
              <a:rPr sz="3000" dirty="0">
                <a:latin typeface="Times New Roman"/>
                <a:cs typeface="Times New Roman"/>
              </a:rPr>
              <a:t>	</a:t>
            </a:r>
            <a:r>
              <a:rPr sz="3000" spc="90" dirty="0">
                <a:latin typeface="Times New Roman"/>
                <a:cs typeface="Times New Roman"/>
              </a:rPr>
              <a:t>in</a:t>
            </a:r>
            <a:r>
              <a:rPr sz="3000" dirty="0">
                <a:latin typeface="Times New Roman"/>
                <a:cs typeface="Times New Roman"/>
              </a:rPr>
              <a:t>	</a:t>
            </a:r>
            <a:r>
              <a:rPr sz="3000" spc="165" dirty="0">
                <a:latin typeface="Times New Roman"/>
                <a:cs typeface="Times New Roman"/>
              </a:rPr>
              <a:t>customer</a:t>
            </a:r>
            <a:r>
              <a:rPr sz="3000" dirty="0">
                <a:latin typeface="Times New Roman"/>
                <a:cs typeface="Times New Roman"/>
              </a:rPr>
              <a:t>	</a:t>
            </a:r>
            <a:r>
              <a:rPr sz="3000" spc="85" dirty="0">
                <a:latin typeface="Times New Roman"/>
                <a:cs typeface="Times New Roman"/>
              </a:rPr>
              <a:t>service</a:t>
            </a:r>
            <a:r>
              <a:rPr sz="3000" dirty="0">
                <a:latin typeface="Times New Roman"/>
                <a:cs typeface="Times New Roman"/>
              </a:rPr>
              <a:t>	</a:t>
            </a:r>
            <a:r>
              <a:rPr sz="3000" spc="200" dirty="0">
                <a:latin typeface="Times New Roman"/>
                <a:cs typeface="Times New Roman"/>
              </a:rPr>
              <a:t>and </a:t>
            </a:r>
            <a:r>
              <a:rPr sz="3000" spc="85" dirty="0">
                <a:latin typeface="Times New Roman"/>
                <a:cs typeface="Times New Roman"/>
              </a:rPr>
              <a:t>efficiency</a:t>
            </a:r>
            <a:r>
              <a:rPr sz="3000" dirty="0">
                <a:latin typeface="Times New Roman"/>
                <a:cs typeface="Times New Roman"/>
              </a:rPr>
              <a:t>	</a:t>
            </a:r>
            <a:r>
              <a:rPr sz="3000" spc="145" dirty="0">
                <a:latin typeface="Times New Roman"/>
                <a:cs typeface="Times New Roman"/>
              </a:rPr>
              <a:t>within</a:t>
            </a:r>
            <a:r>
              <a:rPr sz="3000" dirty="0">
                <a:latin typeface="Times New Roman"/>
                <a:cs typeface="Times New Roman"/>
              </a:rPr>
              <a:t>	</a:t>
            </a:r>
            <a:r>
              <a:rPr sz="3000" spc="140" dirty="0">
                <a:latin typeface="Times New Roman"/>
                <a:cs typeface="Times New Roman"/>
              </a:rPr>
              <a:t>the</a:t>
            </a:r>
            <a:r>
              <a:rPr sz="3000" dirty="0">
                <a:latin typeface="Times New Roman"/>
                <a:cs typeface="Times New Roman"/>
              </a:rPr>
              <a:t>	</a:t>
            </a:r>
            <a:r>
              <a:rPr sz="3000" spc="145" dirty="0">
                <a:latin typeface="Times New Roman"/>
                <a:cs typeface="Times New Roman"/>
              </a:rPr>
              <a:t>dining</a:t>
            </a:r>
            <a:r>
              <a:rPr sz="3000" dirty="0">
                <a:latin typeface="Times New Roman"/>
                <a:cs typeface="Times New Roman"/>
              </a:rPr>
              <a:t>	</a:t>
            </a:r>
            <a:r>
              <a:rPr sz="3000" spc="170" dirty="0">
                <a:latin typeface="Times New Roman"/>
                <a:cs typeface="Times New Roman"/>
              </a:rPr>
              <a:t>industry.</a:t>
            </a:r>
            <a:r>
              <a:rPr sz="3000" dirty="0">
                <a:latin typeface="Times New Roman"/>
                <a:cs typeface="Times New Roman"/>
              </a:rPr>
              <a:t>		</a:t>
            </a:r>
            <a:r>
              <a:rPr sz="3000" spc="210" dirty="0">
                <a:latin typeface="Times New Roman"/>
                <a:cs typeface="Times New Roman"/>
              </a:rPr>
              <a:t>Through</a:t>
            </a:r>
            <a:r>
              <a:rPr sz="3000" dirty="0">
                <a:latin typeface="Times New Roman"/>
                <a:cs typeface="Times New Roman"/>
              </a:rPr>
              <a:t>	</a:t>
            </a:r>
            <a:r>
              <a:rPr sz="3000" spc="85" dirty="0">
                <a:latin typeface="Times New Roman"/>
                <a:cs typeface="Times New Roman"/>
              </a:rPr>
              <a:t>its</a:t>
            </a:r>
            <a:r>
              <a:rPr sz="3000" dirty="0">
                <a:latin typeface="Times New Roman"/>
                <a:cs typeface="Times New Roman"/>
              </a:rPr>
              <a:t>	</a:t>
            </a:r>
            <a:r>
              <a:rPr sz="3000" spc="140" dirty="0">
                <a:latin typeface="Times New Roman"/>
                <a:cs typeface="Times New Roman"/>
              </a:rPr>
              <a:t>ability</a:t>
            </a:r>
            <a:r>
              <a:rPr sz="3000" dirty="0">
                <a:latin typeface="Times New Roman"/>
                <a:cs typeface="Times New Roman"/>
              </a:rPr>
              <a:t>		</a:t>
            </a:r>
            <a:r>
              <a:rPr sz="3000" spc="180" dirty="0">
                <a:latin typeface="Times New Roman"/>
                <a:cs typeface="Times New Roman"/>
              </a:rPr>
              <a:t>to</a:t>
            </a:r>
            <a:endParaRPr sz="3000">
              <a:latin typeface="Times New Roman"/>
              <a:cs typeface="Times New Roman"/>
            </a:endParaRPr>
          </a:p>
        </p:txBody>
      </p:sp>
      <p:sp>
        <p:nvSpPr>
          <p:cNvPr id="6" name="object 6"/>
          <p:cNvSpPr txBox="1"/>
          <p:nvPr/>
        </p:nvSpPr>
        <p:spPr>
          <a:xfrm>
            <a:off x="2034798" y="4189572"/>
            <a:ext cx="14204315" cy="1320800"/>
          </a:xfrm>
          <a:prstGeom prst="rect">
            <a:avLst/>
          </a:prstGeom>
        </p:spPr>
        <p:txBody>
          <a:bodyPr vert="horz" wrap="square" lIns="0" tIns="58419" rIns="0" bIns="0" rtlCol="0">
            <a:spAutoFit/>
          </a:bodyPr>
          <a:lstStyle/>
          <a:p>
            <a:pPr marL="12700" marR="5080" algn="just">
              <a:lnSpc>
                <a:spcPts val="3300"/>
              </a:lnSpc>
              <a:spcBef>
                <a:spcPts val="459"/>
              </a:spcBef>
            </a:pPr>
            <a:r>
              <a:rPr sz="3000" spc="215" dirty="0">
                <a:latin typeface="Times New Roman"/>
                <a:cs typeface="Times New Roman"/>
              </a:rPr>
              <a:t>understand</a:t>
            </a:r>
            <a:r>
              <a:rPr sz="3000" spc="390" dirty="0">
                <a:latin typeface="Times New Roman"/>
                <a:cs typeface="Times New Roman"/>
              </a:rPr>
              <a:t> </a:t>
            </a:r>
            <a:r>
              <a:rPr sz="3000" spc="145" dirty="0">
                <a:latin typeface="Times New Roman"/>
                <a:cs typeface="Times New Roman"/>
              </a:rPr>
              <a:t>user</a:t>
            </a:r>
            <a:r>
              <a:rPr sz="3000" spc="390" dirty="0">
                <a:latin typeface="Times New Roman"/>
                <a:cs typeface="Times New Roman"/>
              </a:rPr>
              <a:t> </a:t>
            </a:r>
            <a:r>
              <a:rPr sz="3000" spc="145" dirty="0">
                <a:latin typeface="Times New Roman"/>
                <a:cs typeface="Times New Roman"/>
              </a:rPr>
              <a:t>queries,</a:t>
            </a:r>
            <a:r>
              <a:rPr sz="3000" spc="390" dirty="0">
                <a:latin typeface="Times New Roman"/>
                <a:cs typeface="Times New Roman"/>
              </a:rPr>
              <a:t> </a:t>
            </a:r>
            <a:r>
              <a:rPr sz="3000" spc="170" dirty="0">
                <a:latin typeface="Times New Roman"/>
                <a:cs typeface="Times New Roman"/>
              </a:rPr>
              <a:t>provide</a:t>
            </a:r>
            <a:r>
              <a:rPr sz="3000" spc="395" dirty="0">
                <a:latin typeface="Times New Roman"/>
                <a:cs typeface="Times New Roman"/>
              </a:rPr>
              <a:t> </a:t>
            </a:r>
            <a:r>
              <a:rPr sz="3000" spc="160" dirty="0">
                <a:latin typeface="Times New Roman"/>
                <a:cs typeface="Times New Roman"/>
              </a:rPr>
              <a:t>personalized</a:t>
            </a:r>
            <a:r>
              <a:rPr sz="3000" spc="390" dirty="0">
                <a:latin typeface="Times New Roman"/>
                <a:cs typeface="Times New Roman"/>
              </a:rPr>
              <a:t> </a:t>
            </a:r>
            <a:r>
              <a:rPr sz="3000" spc="190" dirty="0">
                <a:latin typeface="Times New Roman"/>
                <a:cs typeface="Times New Roman"/>
              </a:rPr>
              <a:t>recommendations,</a:t>
            </a:r>
            <a:r>
              <a:rPr sz="3000" spc="390" dirty="0">
                <a:latin typeface="Times New Roman"/>
                <a:cs typeface="Times New Roman"/>
              </a:rPr>
              <a:t> </a:t>
            </a:r>
            <a:r>
              <a:rPr sz="3000" spc="225" dirty="0">
                <a:latin typeface="Times New Roman"/>
                <a:cs typeface="Times New Roman"/>
              </a:rPr>
              <a:t>and</a:t>
            </a:r>
            <a:r>
              <a:rPr sz="3000" spc="395" dirty="0">
                <a:latin typeface="Times New Roman"/>
                <a:cs typeface="Times New Roman"/>
              </a:rPr>
              <a:t> </a:t>
            </a:r>
            <a:r>
              <a:rPr sz="3000" spc="100" dirty="0">
                <a:latin typeface="Times New Roman"/>
                <a:cs typeface="Times New Roman"/>
              </a:rPr>
              <a:t>seamlessly </a:t>
            </a:r>
            <a:r>
              <a:rPr sz="3000" spc="180" dirty="0">
                <a:latin typeface="Times New Roman"/>
                <a:cs typeface="Times New Roman"/>
              </a:rPr>
              <a:t>handle</a:t>
            </a:r>
            <a:r>
              <a:rPr sz="3000" spc="595" dirty="0">
                <a:latin typeface="Times New Roman"/>
                <a:cs typeface="Times New Roman"/>
              </a:rPr>
              <a:t> </a:t>
            </a:r>
            <a:r>
              <a:rPr sz="3000" spc="165" dirty="0">
                <a:latin typeface="Times New Roman"/>
                <a:cs typeface="Times New Roman"/>
              </a:rPr>
              <a:t>reservations,</a:t>
            </a:r>
            <a:r>
              <a:rPr sz="3000" spc="600" dirty="0">
                <a:latin typeface="Times New Roman"/>
                <a:cs typeface="Times New Roman"/>
              </a:rPr>
              <a:t> </a:t>
            </a:r>
            <a:r>
              <a:rPr sz="3000" spc="165" dirty="0">
                <a:latin typeface="Times New Roman"/>
                <a:cs typeface="Times New Roman"/>
              </a:rPr>
              <a:t>the</a:t>
            </a:r>
            <a:r>
              <a:rPr sz="3000" spc="600" dirty="0">
                <a:latin typeface="Times New Roman"/>
                <a:cs typeface="Times New Roman"/>
              </a:rPr>
              <a:t> </a:t>
            </a:r>
            <a:r>
              <a:rPr sz="3000" spc="220" dirty="0">
                <a:latin typeface="Times New Roman"/>
                <a:cs typeface="Times New Roman"/>
              </a:rPr>
              <a:t>chatbot</a:t>
            </a:r>
            <a:r>
              <a:rPr sz="3000" spc="595" dirty="0">
                <a:latin typeface="Times New Roman"/>
                <a:cs typeface="Times New Roman"/>
              </a:rPr>
              <a:t> </a:t>
            </a:r>
            <a:r>
              <a:rPr sz="3000" spc="155" dirty="0">
                <a:latin typeface="Times New Roman"/>
                <a:cs typeface="Times New Roman"/>
              </a:rPr>
              <a:t>streamlines</a:t>
            </a:r>
            <a:r>
              <a:rPr sz="3000" spc="600" dirty="0">
                <a:latin typeface="Times New Roman"/>
                <a:cs typeface="Times New Roman"/>
              </a:rPr>
              <a:t> </a:t>
            </a:r>
            <a:r>
              <a:rPr sz="3000" spc="165" dirty="0">
                <a:latin typeface="Times New Roman"/>
                <a:cs typeface="Times New Roman"/>
              </a:rPr>
              <a:t>the</a:t>
            </a:r>
            <a:r>
              <a:rPr sz="3000" spc="600" dirty="0">
                <a:latin typeface="Times New Roman"/>
                <a:cs typeface="Times New Roman"/>
              </a:rPr>
              <a:t> </a:t>
            </a:r>
            <a:r>
              <a:rPr sz="3000" spc="195" dirty="0">
                <a:latin typeface="Times New Roman"/>
                <a:cs typeface="Times New Roman"/>
              </a:rPr>
              <a:t>booking</a:t>
            </a:r>
            <a:r>
              <a:rPr sz="3000" spc="595" dirty="0">
                <a:latin typeface="Times New Roman"/>
                <a:cs typeface="Times New Roman"/>
              </a:rPr>
              <a:t> </a:t>
            </a:r>
            <a:r>
              <a:rPr sz="3000" spc="145" dirty="0">
                <a:latin typeface="Times New Roman"/>
                <a:cs typeface="Times New Roman"/>
              </a:rPr>
              <a:t>process</a:t>
            </a:r>
            <a:r>
              <a:rPr sz="3000" spc="600" dirty="0">
                <a:latin typeface="Times New Roman"/>
                <a:cs typeface="Times New Roman"/>
              </a:rPr>
              <a:t> </a:t>
            </a:r>
            <a:r>
              <a:rPr sz="3000" spc="225" dirty="0">
                <a:latin typeface="Times New Roman"/>
                <a:cs typeface="Times New Roman"/>
              </a:rPr>
              <a:t>and</a:t>
            </a:r>
            <a:r>
              <a:rPr sz="3000" spc="600" dirty="0">
                <a:latin typeface="Times New Roman"/>
                <a:cs typeface="Times New Roman"/>
              </a:rPr>
              <a:t> </a:t>
            </a:r>
            <a:r>
              <a:rPr sz="3000" spc="150" dirty="0">
                <a:latin typeface="Times New Roman"/>
                <a:cs typeface="Times New Roman"/>
              </a:rPr>
              <a:t>enhances </a:t>
            </a:r>
            <a:r>
              <a:rPr sz="3000" spc="165" dirty="0">
                <a:latin typeface="Times New Roman"/>
                <a:cs typeface="Times New Roman"/>
              </a:rPr>
              <a:t>the</a:t>
            </a:r>
            <a:r>
              <a:rPr sz="3000" spc="235" dirty="0">
                <a:latin typeface="Times New Roman"/>
                <a:cs typeface="Times New Roman"/>
              </a:rPr>
              <a:t> </a:t>
            </a:r>
            <a:r>
              <a:rPr sz="3000" spc="145" dirty="0">
                <a:latin typeface="Times New Roman"/>
                <a:cs typeface="Times New Roman"/>
              </a:rPr>
              <a:t>overall</a:t>
            </a:r>
            <a:r>
              <a:rPr sz="3000" spc="235" dirty="0">
                <a:latin typeface="Times New Roman"/>
                <a:cs typeface="Times New Roman"/>
              </a:rPr>
              <a:t> </a:t>
            </a:r>
            <a:r>
              <a:rPr sz="3000" spc="155" dirty="0">
                <a:latin typeface="Times New Roman"/>
                <a:cs typeface="Times New Roman"/>
              </a:rPr>
              <a:t>dining</a:t>
            </a:r>
            <a:r>
              <a:rPr sz="3000" spc="240" dirty="0">
                <a:latin typeface="Times New Roman"/>
                <a:cs typeface="Times New Roman"/>
              </a:rPr>
              <a:t> </a:t>
            </a:r>
            <a:r>
              <a:rPr sz="3000" spc="125" dirty="0">
                <a:latin typeface="Times New Roman"/>
                <a:cs typeface="Times New Roman"/>
              </a:rPr>
              <a:t>experience</a:t>
            </a:r>
            <a:r>
              <a:rPr sz="3000" spc="235" dirty="0">
                <a:latin typeface="Times New Roman"/>
                <a:cs typeface="Times New Roman"/>
              </a:rPr>
              <a:t> </a:t>
            </a:r>
            <a:r>
              <a:rPr sz="3000" spc="170" dirty="0">
                <a:latin typeface="Times New Roman"/>
                <a:cs typeface="Times New Roman"/>
              </a:rPr>
              <a:t>for</a:t>
            </a:r>
            <a:r>
              <a:rPr sz="3000" spc="240" dirty="0">
                <a:latin typeface="Times New Roman"/>
                <a:cs typeface="Times New Roman"/>
              </a:rPr>
              <a:t> </a:t>
            </a:r>
            <a:r>
              <a:rPr sz="3000" spc="155" dirty="0">
                <a:latin typeface="Times New Roman"/>
                <a:cs typeface="Times New Roman"/>
              </a:rPr>
              <a:t>customers.</a:t>
            </a:r>
            <a:endParaRPr sz="30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47800" y="1333500"/>
            <a:ext cx="15392400" cy="7620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txBox="1">
            <a:spLocks noGrp="1"/>
          </p:cNvSpPr>
          <p:nvPr>
            <p:ph type="title"/>
          </p:nvPr>
        </p:nvSpPr>
        <p:spPr>
          <a:prstGeom prst="rect">
            <a:avLst/>
          </a:prstGeom>
        </p:spPr>
        <p:txBody>
          <a:bodyPr vert="horz" wrap="square" lIns="0" tIns="107892" rIns="0" bIns="0" rtlCol="0">
            <a:spAutoFit/>
          </a:bodyPr>
          <a:lstStyle/>
          <a:p>
            <a:pPr marL="585470">
              <a:lnSpc>
                <a:spcPct val="100000"/>
              </a:lnSpc>
              <a:spcBef>
                <a:spcPts val="100"/>
              </a:spcBef>
            </a:pPr>
            <a:r>
              <a:rPr spc="-10" dirty="0"/>
              <a:t>REFERENCE</a:t>
            </a:r>
          </a:p>
        </p:txBody>
      </p:sp>
      <p:pic>
        <p:nvPicPr>
          <p:cNvPr id="3" name="object 3"/>
          <p:cNvPicPr/>
          <p:nvPr/>
        </p:nvPicPr>
        <p:blipFill>
          <a:blip r:embed="rId2" cstate="print"/>
          <a:stretch>
            <a:fillRect/>
          </a:stretch>
        </p:blipFill>
        <p:spPr>
          <a:xfrm>
            <a:off x="2654947" y="3838575"/>
            <a:ext cx="85725" cy="85724"/>
          </a:xfrm>
          <a:prstGeom prst="rect">
            <a:avLst/>
          </a:prstGeom>
        </p:spPr>
      </p:pic>
      <p:pic>
        <p:nvPicPr>
          <p:cNvPr id="4" name="object 4"/>
          <p:cNvPicPr/>
          <p:nvPr/>
        </p:nvPicPr>
        <p:blipFill>
          <a:blip r:embed="rId2" cstate="print"/>
          <a:stretch>
            <a:fillRect/>
          </a:stretch>
        </p:blipFill>
        <p:spPr>
          <a:xfrm>
            <a:off x="2654947" y="4257675"/>
            <a:ext cx="85725" cy="85724"/>
          </a:xfrm>
          <a:prstGeom prst="rect">
            <a:avLst/>
          </a:prstGeom>
        </p:spPr>
      </p:pic>
      <p:pic>
        <p:nvPicPr>
          <p:cNvPr id="5" name="object 5"/>
          <p:cNvPicPr/>
          <p:nvPr/>
        </p:nvPicPr>
        <p:blipFill>
          <a:blip r:embed="rId2" cstate="print"/>
          <a:stretch>
            <a:fillRect/>
          </a:stretch>
        </p:blipFill>
        <p:spPr>
          <a:xfrm>
            <a:off x="2654947" y="4676774"/>
            <a:ext cx="85725" cy="85724"/>
          </a:xfrm>
          <a:prstGeom prst="rect">
            <a:avLst/>
          </a:prstGeom>
        </p:spPr>
      </p:pic>
      <p:pic>
        <p:nvPicPr>
          <p:cNvPr id="6" name="object 6"/>
          <p:cNvPicPr/>
          <p:nvPr/>
        </p:nvPicPr>
        <p:blipFill>
          <a:blip r:embed="rId2" cstate="print"/>
          <a:stretch>
            <a:fillRect/>
          </a:stretch>
        </p:blipFill>
        <p:spPr>
          <a:xfrm>
            <a:off x="2654947" y="5095874"/>
            <a:ext cx="85725" cy="85724"/>
          </a:xfrm>
          <a:prstGeom prst="rect">
            <a:avLst/>
          </a:prstGeom>
        </p:spPr>
      </p:pic>
      <p:pic>
        <p:nvPicPr>
          <p:cNvPr id="7" name="object 7"/>
          <p:cNvPicPr/>
          <p:nvPr/>
        </p:nvPicPr>
        <p:blipFill>
          <a:blip r:embed="rId2" cstate="print"/>
          <a:stretch>
            <a:fillRect/>
          </a:stretch>
        </p:blipFill>
        <p:spPr>
          <a:xfrm>
            <a:off x="2654947" y="5514974"/>
            <a:ext cx="85725" cy="85724"/>
          </a:xfrm>
          <a:prstGeom prst="rect">
            <a:avLst/>
          </a:prstGeom>
        </p:spPr>
      </p:pic>
      <p:pic>
        <p:nvPicPr>
          <p:cNvPr id="8" name="object 8"/>
          <p:cNvPicPr/>
          <p:nvPr/>
        </p:nvPicPr>
        <p:blipFill>
          <a:blip r:embed="rId2" cstate="print"/>
          <a:stretch>
            <a:fillRect/>
          </a:stretch>
        </p:blipFill>
        <p:spPr>
          <a:xfrm>
            <a:off x="2654947" y="6353174"/>
            <a:ext cx="85725" cy="85724"/>
          </a:xfrm>
          <a:prstGeom prst="rect">
            <a:avLst/>
          </a:prstGeom>
        </p:spPr>
      </p:pic>
      <p:sp>
        <p:nvSpPr>
          <p:cNvPr id="9" name="object 9"/>
          <p:cNvSpPr txBox="1">
            <a:spLocks noGrp="1"/>
          </p:cNvSpPr>
          <p:nvPr>
            <p:ph type="body" idx="1"/>
          </p:nvPr>
        </p:nvSpPr>
        <p:spPr>
          <a:prstGeom prst="rect">
            <a:avLst/>
          </a:prstGeom>
        </p:spPr>
        <p:txBody>
          <a:bodyPr vert="horz" wrap="square" lIns="0" tIns="58419" rIns="0" bIns="0" rtlCol="0">
            <a:spAutoFit/>
          </a:bodyPr>
          <a:lstStyle/>
          <a:p>
            <a:pPr marL="12700" marR="5473065">
              <a:lnSpc>
                <a:spcPts val="3300"/>
              </a:lnSpc>
              <a:spcBef>
                <a:spcPts val="459"/>
              </a:spcBef>
            </a:pPr>
            <a:r>
              <a:rPr spc="170" dirty="0"/>
              <a:t>https://docs.python.org/3/library/json.html </a:t>
            </a:r>
            <a:r>
              <a:rPr spc="175" dirty="0"/>
              <a:t>https://numpy.org/ </a:t>
            </a:r>
            <a:r>
              <a:rPr spc="155" dirty="0"/>
              <a:t>https://www.tensorflow.org/ </a:t>
            </a:r>
            <a:r>
              <a:rPr spc="160" dirty="0"/>
              <a:t>https://keras.io/</a:t>
            </a:r>
          </a:p>
          <a:p>
            <a:pPr marL="12700" marR="5080">
              <a:lnSpc>
                <a:spcPts val="3300"/>
              </a:lnSpc>
            </a:pPr>
            <a:r>
              <a:rPr spc="160" dirty="0"/>
              <a:t>https://www.tensorflow.org/api_docs/python/tf/keras/preprocessing/text</a:t>
            </a:r>
            <a:r>
              <a:rPr spc="160" dirty="0" smtClean="0"/>
              <a:t>/</a:t>
            </a:r>
            <a:endParaRPr lang="en-US" spc="160" dirty="0" smtClean="0"/>
          </a:p>
          <a:p>
            <a:pPr marL="12700" marR="5080">
              <a:lnSpc>
                <a:spcPts val="3300"/>
              </a:lnSpc>
            </a:pPr>
            <a:r>
              <a:rPr spc="160" dirty="0" smtClean="0"/>
              <a:t>T</a:t>
            </a:r>
            <a:r>
              <a:rPr spc="145" dirty="0" smtClean="0"/>
              <a:t>okenizer </a:t>
            </a:r>
            <a:r>
              <a:rPr spc="160" dirty="0"/>
              <a:t>https://www.tensorflow.org/api_docs/python/tf/keras/utils/pad_sequences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7" y="-8187"/>
            <a:ext cx="18288000" cy="10295255"/>
            <a:chOff x="17" y="-8187"/>
            <a:chExt cx="18288000" cy="10295255"/>
          </a:xfrm>
        </p:grpSpPr>
        <p:pic>
          <p:nvPicPr>
            <p:cNvPr id="3" name="object 3"/>
            <p:cNvPicPr/>
            <p:nvPr/>
          </p:nvPicPr>
          <p:blipFill>
            <a:blip r:embed="rId2" cstate="print"/>
            <a:stretch>
              <a:fillRect/>
            </a:stretch>
          </p:blipFill>
          <p:spPr>
            <a:xfrm>
              <a:off x="17" y="-8187"/>
              <a:ext cx="13641300" cy="10295147"/>
            </a:xfrm>
            <a:prstGeom prst="rect">
              <a:avLst/>
            </a:prstGeom>
          </p:spPr>
        </p:pic>
        <p:sp>
          <p:nvSpPr>
            <p:cNvPr id="4" name="object 4"/>
            <p:cNvSpPr/>
            <p:nvPr/>
          </p:nvSpPr>
          <p:spPr>
            <a:xfrm>
              <a:off x="8431914" y="0"/>
              <a:ext cx="9779000" cy="10287000"/>
            </a:xfrm>
            <a:custGeom>
              <a:avLst/>
              <a:gdLst/>
              <a:ahLst/>
              <a:cxnLst/>
              <a:rect l="l" t="t" r="r" b="b"/>
              <a:pathLst>
                <a:path w="9779000" h="10287000">
                  <a:moveTo>
                    <a:pt x="0" y="0"/>
                  </a:moveTo>
                  <a:lnTo>
                    <a:pt x="9778556" y="0"/>
                  </a:lnTo>
                  <a:lnTo>
                    <a:pt x="9778556" y="10286999"/>
                  </a:lnTo>
                  <a:lnTo>
                    <a:pt x="0" y="10286999"/>
                  </a:lnTo>
                  <a:lnTo>
                    <a:pt x="0" y="0"/>
                  </a:lnTo>
                  <a:close/>
                </a:path>
              </a:pathLst>
            </a:custGeom>
            <a:solidFill>
              <a:srgbClr val="182153"/>
            </a:solidFill>
          </p:spPr>
          <p:txBody>
            <a:bodyPr wrap="square" lIns="0" tIns="0" rIns="0" bIns="0" rtlCol="0"/>
            <a:lstStyle/>
            <a:p>
              <a:endParaRPr/>
            </a:p>
          </p:txBody>
        </p:sp>
        <p:sp>
          <p:nvSpPr>
            <p:cNvPr id="5" name="object 5"/>
            <p:cNvSpPr/>
            <p:nvPr/>
          </p:nvSpPr>
          <p:spPr>
            <a:xfrm>
              <a:off x="10559125" y="2523093"/>
              <a:ext cx="7729220" cy="76200"/>
            </a:xfrm>
            <a:custGeom>
              <a:avLst/>
              <a:gdLst/>
              <a:ahLst/>
              <a:cxnLst/>
              <a:rect l="l" t="t" r="r" b="b"/>
              <a:pathLst>
                <a:path w="7729219" h="76200">
                  <a:moveTo>
                    <a:pt x="7728873" y="0"/>
                  </a:moveTo>
                  <a:lnTo>
                    <a:pt x="7728873" y="76199"/>
                  </a:lnTo>
                  <a:lnTo>
                    <a:pt x="0" y="76199"/>
                  </a:lnTo>
                  <a:lnTo>
                    <a:pt x="0" y="0"/>
                  </a:lnTo>
                  <a:lnTo>
                    <a:pt x="7728873" y="0"/>
                  </a:lnTo>
                  <a:close/>
                </a:path>
              </a:pathLst>
            </a:custGeom>
            <a:solidFill>
              <a:srgbClr val="F5F5F5"/>
            </a:solidFill>
          </p:spPr>
          <p:txBody>
            <a:bodyPr wrap="square" lIns="0" tIns="0" rIns="0" bIns="0" rtlCol="0"/>
            <a:lstStyle/>
            <a:p>
              <a:endParaRPr/>
            </a:p>
          </p:txBody>
        </p:sp>
      </p:grpSp>
      <p:sp>
        <p:nvSpPr>
          <p:cNvPr id="6" name="object 6"/>
          <p:cNvSpPr txBox="1">
            <a:spLocks noGrp="1"/>
          </p:cNvSpPr>
          <p:nvPr>
            <p:ph type="title"/>
          </p:nvPr>
        </p:nvSpPr>
        <p:spPr>
          <a:xfrm>
            <a:off x="10780557" y="996664"/>
            <a:ext cx="5777865" cy="1584960"/>
          </a:xfrm>
          <a:prstGeom prst="rect">
            <a:avLst/>
          </a:prstGeom>
        </p:spPr>
        <p:txBody>
          <a:bodyPr vert="horz" wrap="square" lIns="0" tIns="16510" rIns="0" bIns="0" rtlCol="0">
            <a:spAutoFit/>
          </a:bodyPr>
          <a:lstStyle/>
          <a:p>
            <a:pPr marL="12700">
              <a:lnSpc>
                <a:spcPct val="100000"/>
              </a:lnSpc>
              <a:spcBef>
                <a:spcPts val="130"/>
              </a:spcBef>
            </a:pPr>
            <a:r>
              <a:rPr sz="10200" b="0" spc="-860" dirty="0">
                <a:solidFill>
                  <a:srgbClr val="FFFFFF"/>
                </a:solidFill>
                <a:latin typeface="Arial Black"/>
                <a:cs typeface="Arial Black"/>
              </a:rPr>
              <a:t>OUTLINE</a:t>
            </a:r>
            <a:endParaRPr sz="10200">
              <a:latin typeface="Arial Black"/>
              <a:cs typeface="Arial Black"/>
            </a:endParaRPr>
          </a:p>
        </p:txBody>
      </p:sp>
      <p:grpSp>
        <p:nvGrpSpPr>
          <p:cNvPr id="7" name="object 7"/>
          <p:cNvGrpSpPr/>
          <p:nvPr/>
        </p:nvGrpSpPr>
        <p:grpSpPr>
          <a:xfrm>
            <a:off x="9403131" y="3605159"/>
            <a:ext cx="142875" cy="4029075"/>
            <a:chOff x="9403131" y="3605159"/>
            <a:chExt cx="142875" cy="4029075"/>
          </a:xfrm>
        </p:grpSpPr>
        <p:pic>
          <p:nvPicPr>
            <p:cNvPr id="8" name="object 8"/>
            <p:cNvPicPr/>
            <p:nvPr/>
          </p:nvPicPr>
          <p:blipFill>
            <a:blip r:embed="rId3" cstate="print"/>
            <a:stretch>
              <a:fillRect/>
            </a:stretch>
          </p:blipFill>
          <p:spPr>
            <a:xfrm>
              <a:off x="9403131" y="3605159"/>
              <a:ext cx="142874" cy="142874"/>
            </a:xfrm>
            <a:prstGeom prst="rect">
              <a:avLst/>
            </a:prstGeom>
          </p:spPr>
        </p:pic>
        <p:pic>
          <p:nvPicPr>
            <p:cNvPr id="9" name="object 9"/>
            <p:cNvPicPr/>
            <p:nvPr/>
          </p:nvPicPr>
          <p:blipFill>
            <a:blip r:embed="rId3" cstate="print"/>
            <a:stretch>
              <a:fillRect/>
            </a:stretch>
          </p:blipFill>
          <p:spPr>
            <a:xfrm>
              <a:off x="9403131" y="4252859"/>
              <a:ext cx="142874" cy="142874"/>
            </a:xfrm>
            <a:prstGeom prst="rect">
              <a:avLst/>
            </a:prstGeom>
          </p:spPr>
        </p:pic>
        <p:pic>
          <p:nvPicPr>
            <p:cNvPr id="10" name="object 10"/>
            <p:cNvPicPr/>
            <p:nvPr/>
          </p:nvPicPr>
          <p:blipFill>
            <a:blip r:embed="rId3" cstate="print"/>
            <a:stretch>
              <a:fillRect/>
            </a:stretch>
          </p:blipFill>
          <p:spPr>
            <a:xfrm>
              <a:off x="9403131" y="4900559"/>
              <a:ext cx="142874" cy="142874"/>
            </a:xfrm>
            <a:prstGeom prst="rect">
              <a:avLst/>
            </a:prstGeom>
          </p:spPr>
        </p:pic>
        <p:pic>
          <p:nvPicPr>
            <p:cNvPr id="11" name="object 11"/>
            <p:cNvPicPr/>
            <p:nvPr/>
          </p:nvPicPr>
          <p:blipFill>
            <a:blip r:embed="rId3" cstate="print"/>
            <a:stretch>
              <a:fillRect/>
            </a:stretch>
          </p:blipFill>
          <p:spPr>
            <a:xfrm>
              <a:off x="9403131" y="5548259"/>
              <a:ext cx="142874" cy="142874"/>
            </a:xfrm>
            <a:prstGeom prst="rect">
              <a:avLst/>
            </a:prstGeom>
          </p:spPr>
        </p:pic>
        <p:pic>
          <p:nvPicPr>
            <p:cNvPr id="12" name="object 12"/>
            <p:cNvPicPr/>
            <p:nvPr/>
          </p:nvPicPr>
          <p:blipFill>
            <a:blip r:embed="rId3" cstate="print"/>
            <a:stretch>
              <a:fillRect/>
            </a:stretch>
          </p:blipFill>
          <p:spPr>
            <a:xfrm>
              <a:off x="9403131" y="6195959"/>
              <a:ext cx="142874" cy="142874"/>
            </a:xfrm>
            <a:prstGeom prst="rect">
              <a:avLst/>
            </a:prstGeom>
          </p:spPr>
        </p:pic>
        <p:pic>
          <p:nvPicPr>
            <p:cNvPr id="13" name="object 13"/>
            <p:cNvPicPr/>
            <p:nvPr/>
          </p:nvPicPr>
          <p:blipFill>
            <a:blip r:embed="rId3" cstate="print"/>
            <a:stretch>
              <a:fillRect/>
            </a:stretch>
          </p:blipFill>
          <p:spPr>
            <a:xfrm>
              <a:off x="9403131" y="6843659"/>
              <a:ext cx="142874" cy="142874"/>
            </a:xfrm>
            <a:prstGeom prst="rect">
              <a:avLst/>
            </a:prstGeom>
          </p:spPr>
        </p:pic>
        <p:pic>
          <p:nvPicPr>
            <p:cNvPr id="14" name="object 14"/>
            <p:cNvPicPr/>
            <p:nvPr/>
          </p:nvPicPr>
          <p:blipFill>
            <a:blip r:embed="rId4" cstate="print"/>
            <a:stretch>
              <a:fillRect/>
            </a:stretch>
          </p:blipFill>
          <p:spPr>
            <a:xfrm>
              <a:off x="9403131" y="7491359"/>
              <a:ext cx="142874" cy="142874"/>
            </a:xfrm>
            <a:prstGeom prst="rect">
              <a:avLst/>
            </a:prstGeom>
          </p:spPr>
        </p:pic>
      </p:grpSp>
      <p:sp>
        <p:nvSpPr>
          <p:cNvPr id="15" name="object 15"/>
          <p:cNvSpPr txBox="1"/>
          <p:nvPr/>
        </p:nvSpPr>
        <p:spPr>
          <a:xfrm>
            <a:off x="9738391" y="3214698"/>
            <a:ext cx="5259070" cy="4627880"/>
          </a:xfrm>
          <a:prstGeom prst="rect">
            <a:avLst/>
          </a:prstGeom>
        </p:spPr>
        <p:txBody>
          <a:bodyPr vert="horz" wrap="square" lIns="0" tIns="91440" rIns="0" bIns="0" rtlCol="0">
            <a:spAutoFit/>
          </a:bodyPr>
          <a:lstStyle/>
          <a:p>
            <a:pPr marL="12700" marR="5080">
              <a:lnSpc>
                <a:spcPts val="5100"/>
              </a:lnSpc>
              <a:spcBef>
                <a:spcPts val="720"/>
              </a:spcBef>
            </a:pPr>
            <a:r>
              <a:rPr sz="4700" spc="290" dirty="0">
                <a:solidFill>
                  <a:srgbClr val="FFFFFF"/>
                </a:solidFill>
                <a:latin typeface="Times New Roman"/>
                <a:cs typeface="Times New Roman"/>
              </a:rPr>
              <a:t>Problem</a:t>
            </a:r>
            <a:r>
              <a:rPr sz="4700" spc="350" dirty="0">
                <a:solidFill>
                  <a:srgbClr val="FFFFFF"/>
                </a:solidFill>
                <a:latin typeface="Times New Roman"/>
                <a:cs typeface="Times New Roman"/>
              </a:rPr>
              <a:t> </a:t>
            </a:r>
            <a:r>
              <a:rPr sz="4700" spc="285" dirty="0">
                <a:solidFill>
                  <a:srgbClr val="FFFFFF"/>
                </a:solidFill>
                <a:latin typeface="Times New Roman"/>
                <a:cs typeface="Times New Roman"/>
              </a:rPr>
              <a:t>Statement </a:t>
            </a:r>
            <a:r>
              <a:rPr sz="4700" spc="310" dirty="0">
                <a:solidFill>
                  <a:srgbClr val="FFFFFF"/>
                </a:solidFill>
                <a:latin typeface="Times New Roman"/>
                <a:cs typeface="Times New Roman"/>
              </a:rPr>
              <a:t>Proposed</a:t>
            </a:r>
            <a:r>
              <a:rPr sz="4700" spc="375" dirty="0">
                <a:solidFill>
                  <a:srgbClr val="FFFFFF"/>
                </a:solidFill>
                <a:latin typeface="Times New Roman"/>
                <a:cs typeface="Times New Roman"/>
              </a:rPr>
              <a:t> </a:t>
            </a:r>
            <a:r>
              <a:rPr sz="4700" spc="275" dirty="0">
                <a:solidFill>
                  <a:srgbClr val="FFFFFF"/>
                </a:solidFill>
                <a:latin typeface="Times New Roman"/>
                <a:cs typeface="Times New Roman"/>
              </a:rPr>
              <a:t>solution </a:t>
            </a:r>
            <a:r>
              <a:rPr sz="4700" spc="200" dirty="0">
                <a:solidFill>
                  <a:srgbClr val="FFFFFF"/>
                </a:solidFill>
                <a:latin typeface="Times New Roman"/>
                <a:cs typeface="Times New Roman"/>
              </a:rPr>
              <a:t>System</a:t>
            </a:r>
            <a:r>
              <a:rPr sz="4700" spc="350" dirty="0">
                <a:solidFill>
                  <a:srgbClr val="FFFFFF"/>
                </a:solidFill>
                <a:latin typeface="Times New Roman"/>
                <a:cs typeface="Times New Roman"/>
              </a:rPr>
              <a:t> </a:t>
            </a:r>
            <a:r>
              <a:rPr sz="4700" spc="335" dirty="0">
                <a:solidFill>
                  <a:srgbClr val="FFFFFF"/>
                </a:solidFill>
                <a:latin typeface="Times New Roman"/>
                <a:cs typeface="Times New Roman"/>
              </a:rPr>
              <a:t>Approach </a:t>
            </a:r>
            <a:r>
              <a:rPr sz="4700" spc="280" dirty="0">
                <a:solidFill>
                  <a:srgbClr val="FFFFFF"/>
                </a:solidFill>
                <a:latin typeface="Times New Roman"/>
                <a:cs typeface="Times New Roman"/>
              </a:rPr>
              <a:t>Algorithm</a:t>
            </a:r>
            <a:endParaRPr sz="4700">
              <a:latin typeface="Times New Roman"/>
              <a:cs typeface="Times New Roman"/>
            </a:endParaRPr>
          </a:p>
          <a:p>
            <a:pPr marL="12700" marR="2148205">
              <a:lnSpc>
                <a:spcPts val="5100"/>
              </a:lnSpc>
            </a:pPr>
            <a:r>
              <a:rPr sz="4700" spc="275" dirty="0">
                <a:solidFill>
                  <a:srgbClr val="FFFFFF"/>
                </a:solidFill>
                <a:latin typeface="Times New Roman"/>
                <a:cs typeface="Times New Roman"/>
              </a:rPr>
              <a:t>Result </a:t>
            </a:r>
            <a:r>
              <a:rPr sz="4700" spc="265" dirty="0">
                <a:solidFill>
                  <a:srgbClr val="FFFFFF"/>
                </a:solidFill>
                <a:latin typeface="Times New Roman"/>
                <a:cs typeface="Times New Roman"/>
              </a:rPr>
              <a:t>Conclusion </a:t>
            </a:r>
            <a:r>
              <a:rPr sz="4700" spc="220" dirty="0">
                <a:solidFill>
                  <a:srgbClr val="FFFFFF"/>
                </a:solidFill>
                <a:latin typeface="Times New Roman"/>
                <a:cs typeface="Times New Roman"/>
              </a:rPr>
              <a:t>Reference</a:t>
            </a:r>
            <a:endParaRPr sz="47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2372147"/>
              <a:ext cx="18288000" cy="6018530"/>
            </a:xfrm>
            <a:custGeom>
              <a:avLst/>
              <a:gdLst/>
              <a:ahLst/>
              <a:cxnLst/>
              <a:rect l="l" t="t" r="r" b="b"/>
              <a:pathLst>
                <a:path w="18288000" h="6018530">
                  <a:moveTo>
                    <a:pt x="18287998" y="6018192"/>
                  </a:moveTo>
                  <a:lnTo>
                    <a:pt x="0" y="6018192"/>
                  </a:lnTo>
                  <a:lnTo>
                    <a:pt x="0" y="0"/>
                  </a:lnTo>
                  <a:lnTo>
                    <a:pt x="18287998" y="0"/>
                  </a:lnTo>
                  <a:lnTo>
                    <a:pt x="18287998" y="6018192"/>
                  </a:lnTo>
                  <a:close/>
                </a:path>
              </a:pathLst>
            </a:custGeom>
            <a:solidFill>
              <a:srgbClr val="F5F5F5"/>
            </a:solidFill>
          </p:spPr>
          <p:txBody>
            <a:bodyPr wrap="square" lIns="0" tIns="0" rIns="0" bIns="0" rtlCol="0"/>
            <a:lstStyle/>
            <a:p>
              <a:endParaRPr/>
            </a:p>
          </p:txBody>
        </p:sp>
      </p:grpSp>
      <p:sp>
        <p:nvSpPr>
          <p:cNvPr id="5" name="object 5"/>
          <p:cNvSpPr txBox="1">
            <a:spLocks noGrp="1"/>
          </p:cNvSpPr>
          <p:nvPr>
            <p:ph type="title"/>
          </p:nvPr>
        </p:nvSpPr>
        <p:spPr>
          <a:xfrm>
            <a:off x="8380941" y="2866307"/>
            <a:ext cx="9375775" cy="2216150"/>
          </a:xfrm>
          <a:prstGeom prst="rect">
            <a:avLst/>
          </a:prstGeom>
        </p:spPr>
        <p:txBody>
          <a:bodyPr vert="horz" wrap="square" lIns="0" tIns="12065" rIns="0" bIns="0" rtlCol="0">
            <a:spAutoFit/>
          </a:bodyPr>
          <a:lstStyle/>
          <a:p>
            <a:pPr marL="12700" marR="5080" indent="788670" algn="just">
              <a:lnSpc>
                <a:spcPct val="122300"/>
              </a:lnSpc>
              <a:spcBef>
                <a:spcPts val="95"/>
              </a:spcBef>
            </a:pPr>
            <a:r>
              <a:rPr sz="2350" b="0" spc="75" dirty="0">
                <a:latin typeface="Times New Roman"/>
                <a:cs typeface="Times New Roman"/>
              </a:rPr>
              <a:t>The</a:t>
            </a:r>
            <a:r>
              <a:rPr sz="2350" b="0" spc="70" dirty="0">
                <a:latin typeface="Times New Roman"/>
                <a:cs typeface="Times New Roman"/>
              </a:rPr>
              <a:t> </a:t>
            </a:r>
            <a:r>
              <a:rPr sz="2350" b="0" spc="55" dirty="0">
                <a:latin typeface="Times New Roman"/>
                <a:cs typeface="Times New Roman"/>
              </a:rPr>
              <a:t>project</a:t>
            </a:r>
            <a:r>
              <a:rPr sz="2350" b="0" spc="75" dirty="0">
                <a:latin typeface="Times New Roman"/>
                <a:cs typeface="Times New Roman"/>
              </a:rPr>
              <a:t> </a:t>
            </a:r>
            <a:r>
              <a:rPr sz="2350" b="0" spc="50" dirty="0">
                <a:latin typeface="Times New Roman"/>
                <a:cs typeface="Times New Roman"/>
              </a:rPr>
              <a:t>aims</a:t>
            </a:r>
            <a:r>
              <a:rPr sz="2350" b="0" spc="70" dirty="0">
                <a:latin typeface="Times New Roman"/>
                <a:cs typeface="Times New Roman"/>
              </a:rPr>
              <a:t> </a:t>
            </a:r>
            <a:r>
              <a:rPr sz="2350" b="0" spc="120" dirty="0">
                <a:latin typeface="Times New Roman"/>
                <a:cs typeface="Times New Roman"/>
              </a:rPr>
              <a:t>to</a:t>
            </a:r>
            <a:r>
              <a:rPr sz="2350" b="0" spc="70" dirty="0">
                <a:latin typeface="Times New Roman"/>
                <a:cs typeface="Times New Roman"/>
              </a:rPr>
              <a:t> </a:t>
            </a:r>
            <a:r>
              <a:rPr sz="2350" b="0" dirty="0">
                <a:latin typeface="Times New Roman"/>
                <a:cs typeface="Times New Roman"/>
              </a:rPr>
              <a:t>develop</a:t>
            </a:r>
            <a:r>
              <a:rPr sz="2350" b="0" spc="70" dirty="0">
                <a:latin typeface="Times New Roman"/>
                <a:cs typeface="Times New Roman"/>
              </a:rPr>
              <a:t> </a:t>
            </a:r>
            <a:r>
              <a:rPr sz="2350" b="0" spc="130" dirty="0">
                <a:latin typeface="Times New Roman"/>
                <a:cs typeface="Times New Roman"/>
              </a:rPr>
              <a:t>a</a:t>
            </a:r>
            <a:r>
              <a:rPr sz="2350" b="0" spc="75" dirty="0">
                <a:latin typeface="Times New Roman"/>
                <a:cs typeface="Times New Roman"/>
              </a:rPr>
              <a:t> </a:t>
            </a:r>
            <a:r>
              <a:rPr sz="2350" b="0" spc="105" dirty="0">
                <a:latin typeface="Times New Roman"/>
                <a:cs typeface="Times New Roman"/>
              </a:rPr>
              <a:t>Restaurant</a:t>
            </a:r>
            <a:r>
              <a:rPr sz="2350" b="0" spc="70" dirty="0">
                <a:latin typeface="Times New Roman"/>
                <a:cs typeface="Times New Roman"/>
              </a:rPr>
              <a:t> Reservation </a:t>
            </a:r>
            <a:r>
              <a:rPr sz="2350" b="0" spc="75" dirty="0">
                <a:latin typeface="Times New Roman"/>
                <a:cs typeface="Times New Roman"/>
              </a:rPr>
              <a:t>Bot </a:t>
            </a:r>
            <a:r>
              <a:rPr sz="2350" b="0" spc="-10" dirty="0">
                <a:latin typeface="Times New Roman"/>
                <a:cs typeface="Times New Roman"/>
              </a:rPr>
              <a:t>utilizing </a:t>
            </a:r>
            <a:r>
              <a:rPr sz="2350" b="0" spc="85" dirty="0">
                <a:latin typeface="Times New Roman"/>
                <a:cs typeface="Times New Roman"/>
              </a:rPr>
              <a:t>Long</a:t>
            </a:r>
            <a:r>
              <a:rPr sz="2350" b="0" spc="300" dirty="0">
                <a:latin typeface="Times New Roman"/>
                <a:cs typeface="Times New Roman"/>
              </a:rPr>
              <a:t> </a:t>
            </a:r>
            <a:r>
              <a:rPr sz="2350" b="0" spc="70" dirty="0">
                <a:latin typeface="Times New Roman"/>
                <a:cs typeface="Times New Roman"/>
              </a:rPr>
              <a:t>Short-</a:t>
            </a:r>
            <a:r>
              <a:rPr sz="2350" b="0" spc="80" dirty="0">
                <a:latin typeface="Times New Roman"/>
                <a:cs typeface="Times New Roman"/>
              </a:rPr>
              <a:t>Term</a:t>
            </a:r>
            <a:r>
              <a:rPr sz="2350" b="0" spc="295" dirty="0">
                <a:latin typeface="Times New Roman"/>
                <a:cs typeface="Times New Roman"/>
              </a:rPr>
              <a:t> </a:t>
            </a:r>
            <a:r>
              <a:rPr sz="2350" b="0" spc="90" dirty="0">
                <a:latin typeface="Times New Roman"/>
                <a:cs typeface="Times New Roman"/>
              </a:rPr>
              <a:t>Memory</a:t>
            </a:r>
            <a:r>
              <a:rPr sz="2350" b="0" spc="300" dirty="0">
                <a:latin typeface="Times New Roman"/>
                <a:cs typeface="Times New Roman"/>
              </a:rPr>
              <a:t> </a:t>
            </a:r>
            <a:r>
              <a:rPr sz="2350" b="0" spc="75" dirty="0">
                <a:latin typeface="Times New Roman"/>
                <a:cs typeface="Times New Roman"/>
              </a:rPr>
              <a:t>(LSTM)</a:t>
            </a:r>
            <a:r>
              <a:rPr sz="2350" b="0" spc="295" dirty="0">
                <a:latin typeface="Times New Roman"/>
                <a:cs typeface="Times New Roman"/>
              </a:rPr>
              <a:t> </a:t>
            </a:r>
            <a:r>
              <a:rPr sz="2350" b="0" spc="65" dirty="0">
                <a:latin typeface="Times New Roman"/>
                <a:cs typeface="Times New Roman"/>
              </a:rPr>
              <a:t>networks</a:t>
            </a:r>
            <a:r>
              <a:rPr sz="2350" b="0" spc="300" dirty="0">
                <a:latin typeface="Times New Roman"/>
                <a:cs typeface="Times New Roman"/>
              </a:rPr>
              <a:t> </a:t>
            </a:r>
            <a:r>
              <a:rPr sz="2350" b="0" spc="120" dirty="0">
                <a:latin typeface="Times New Roman"/>
                <a:cs typeface="Times New Roman"/>
              </a:rPr>
              <a:t>to</a:t>
            </a:r>
            <a:r>
              <a:rPr sz="2350" b="0" spc="295" dirty="0">
                <a:latin typeface="Times New Roman"/>
                <a:cs typeface="Times New Roman"/>
              </a:rPr>
              <a:t> </a:t>
            </a:r>
            <a:r>
              <a:rPr sz="2350" b="0" spc="100" dirty="0">
                <a:latin typeface="Times New Roman"/>
                <a:cs typeface="Times New Roman"/>
              </a:rPr>
              <a:t>automate</a:t>
            </a:r>
            <a:r>
              <a:rPr sz="2350" b="0" spc="300" dirty="0">
                <a:latin typeface="Times New Roman"/>
                <a:cs typeface="Times New Roman"/>
              </a:rPr>
              <a:t> </a:t>
            </a:r>
            <a:r>
              <a:rPr sz="2350" b="0" spc="75" dirty="0">
                <a:latin typeface="Times New Roman"/>
                <a:cs typeface="Times New Roman"/>
              </a:rPr>
              <a:t>the</a:t>
            </a:r>
            <a:r>
              <a:rPr sz="2350" b="0" spc="295" dirty="0">
                <a:latin typeface="Times New Roman"/>
                <a:cs typeface="Times New Roman"/>
              </a:rPr>
              <a:t> </a:t>
            </a:r>
            <a:r>
              <a:rPr sz="2350" b="0" spc="65" dirty="0">
                <a:latin typeface="Times New Roman"/>
                <a:cs typeface="Times New Roman"/>
              </a:rPr>
              <a:t>booking </a:t>
            </a:r>
            <a:r>
              <a:rPr sz="2350" b="0" dirty="0">
                <a:latin typeface="Times New Roman"/>
                <a:cs typeface="Times New Roman"/>
              </a:rPr>
              <a:t>process.</a:t>
            </a:r>
            <a:r>
              <a:rPr sz="2350" b="0" spc="220" dirty="0">
                <a:latin typeface="Times New Roman"/>
                <a:cs typeface="Times New Roman"/>
              </a:rPr>
              <a:t> </a:t>
            </a:r>
            <a:r>
              <a:rPr sz="2350" b="0" spc="75" dirty="0">
                <a:latin typeface="Times New Roman"/>
                <a:cs typeface="Times New Roman"/>
              </a:rPr>
              <a:t>The</a:t>
            </a:r>
            <a:r>
              <a:rPr sz="2350" b="0" spc="235" dirty="0">
                <a:latin typeface="Times New Roman"/>
                <a:cs typeface="Times New Roman"/>
              </a:rPr>
              <a:t> </a:t>
            </a:r>
            <a:r>
              <a:rPr sz="2350" b="0" spc="114" dirty="0">
                <a:latin typeface="Times New Roman"/>
                <a:cs typeface="Times New Roman"/>
              </a:rPr>
              <a:t>bot</a:t>
            </a:r>
            <a:r>
              <a:rPr sz="2350" b="0" spc="229" dirty="0">
                <a:latin typeface="Times New Roman"/>
                <a:cs typeface="Times New Roman"/>
              </a:rPr>
              <a:t> </a:t>
            </a:r>
            <a:r>
              <a:rPr sz="2350" b="0" dirty="0">
                <a:latin typeface="Times New Roman"/>
                <a:cs typeface="Times New Roman"/>
              </a:rPr>
              <a:t>will</a:t>
            </a:r>
            <a:r>
              <a:rPr sz="2350" b="0" spc="229" dirty="0">
                <a:latin typeface="Times New Roman"/>
                <a:cs typeface="Times New Roman"/>
              </a:rPr>
              <a:t> </a:t>
            </a:r>
            <a:r>
              <a:rPr sz="2350" b="0" spc="50" dirty="0">
                <a:latin typeface="Times New Roman"/>
                <a:cs typeface="Times New Roman"/>
              </a:rPr>
              <a:t>be</a:t>
            </a:r>
            <a:r>
              <a:rPr sz="2350" b="0" spc="235" dirty="0">
                <a:latin typeface="Times New Roman"/>
                <a:cs typeface="Times New Roman"/>
              </a:rPr>
              <a:t> </a:t>
            </a:r>
            <a:r>
              <a:rPr sz="2350" b="0" dirty="0">
                <a:latin typeface="Times New Roman"/>
                <a:cs typeface="Times New Roman"/>
              </a:rPr>
              <a:t>designed</a:t>
            </a:r>
            <a:r>
              <a:rPr sz="2350" b="0" spc="229" dirty="0">
                <a:latin typeface="Times New Roman"/>
                <a:cs typeface="Times New Roman"/>
              </a:rPr>
              <a:t> </a:t>
            </a:r>
            <a:r>
              <a:rPr sz="2350" b="0" spc="120" dirty="0">
                <a:latin typeface="Times New Roman"/>
                <a:cs typeface="Times New Roman"/>
              </a:rPr>
              <a:t>to</a:t>
            </a:r>
            <a:r>
              <a:rPr sz="2350" b="0" spc="235" dirty="0">
                <a:latin typeface="Times New Roman"/>
                <a:cs typeface="Times New Roman"/>
              </a:rPr>
              <a:t> </a:t>
            </a:r>
            <a:r>
              <a:rPr sz="2350" b="0" spc="90" dirty="0">
                <a:latin typeface="Times New Roman"/>
                <a:cs typeface="Times New Roman"/>
              </a:rPr>
              <a:t>understand</a:t>
            </a:r>
            <a:r>
              <a:rPr sz="2350" b="0" spc="229" dirty="0">
                <a:latin typeface="Times New Roman"/>
                <a:cs typeface="Times New Roman"/>
              </a:rPr>
              <a:t> </a:t>
            </a:r>
            <a:r>
              <a:rPr sz="2350" b="0" spc="100" dirty="0">
                <a:latin typeface="Times New Roman"/>
                <a:cs typeface="Times New Roman"/>
              </a:rPr>
              <a:t>natural</a:t>
            </a:r>
            <a:r>
              <a:rPr sz="2350" b="0" spc="229" dirty="0">
                <a:latin typeface="Times New Roman"/>
                <a:cs typeface="Times New Roman"/>
              </a:rPr>
              <a:t> </a:t>
            </a:r>
            <a:r>
              <a:rPr sz="2350" b="0" spc="55" dirty="0">
                <a:latin typeface="Times New Roman"/>
                <a:cs typeface="Times New Roman"/>
              </a:rPr>
              <a:t>language</a:t>
            </a:r>
            <a:r>
              <a:rPr sz="2350" b="0" spc="235" dirty="0">
                <a:latin typeface="Times New Roman"/>
                <a:cs typeface="Times New Roman"/>
              </a:rPr>
              <a:t> </a:t>
            </a:r>
            <a:r>
              <a:rPr sz="2350" b="0" spc="60" dirty="0">
                <a:latin typeface="Times New Roman"/>
                <a:cs typeface="Times New Roman"/>
              </a:rPr>
              <a:t>inputs </a:t>
            </a:r>
            <a:r>
              <a:rPr sz="2350" b="0" spc="80" dirty="0">
                <a:latin typeface="Times New Roman"/>
                <a:cs typeface="Times New Roman"/>
              </a:rPr>
              <a:t>from</a:t>
            </a:r>
            <a:r>
              <a:rPr sz="2350" b="0" spc="365" dirty="0">
                <a:latin typeface="Times New Roman"/>
                <a:cs typeface="Times New Roman"/>
              </a:rPr>
              <a:t> </a:t>
            </a:r>
            <a:r>
              <a:rPr sz="2350" b="0" dirty="0">
                <a:latin typeface="Times New Roman"/>
                <a:cs typeface="Times New Roman"/>
              </a:rPr>
              <a:t>users,</a:t>
            </a:r>
            <a:r>
              <a:rPr sz="2350" b="0" spc="375" dirty="0">
                <a:latin typeface="Times New Roman"/>
                <a:cs typeface="Times New Roman"/>
              </a:rPr>
              <a:t> </a:t>
            </a:r>
            <a:r>
              <a:rPr sz="2350" b="0" spc="50" dirty="0">
                <a:latin typeface="Times New Roman"/>
                <a:cs typeface="Times New Roman"/>
              </a:rPr>
              <a:t>such</a:t>
            </a:r>
            <a:r>
              <a:rPr sz="2350" b="0" spc="375" dirty="0">
                <a:latin typeface="Times New Roman"/>
                <a:cs typeface="Times New Roman"/>
              </a:rPr>
              <a:t> </a:t>
            </a:r>
            <a:r>
              <a:rPr sz="2350" b="0" spc="60" dirty="0">
                <a:latin typeface="Times New Roman"/>
                <a:cs typeface="Times New Roman"/>
              </a:rPr>
              <a:t>as</a:t>
            </a:r>
            <a:r>
              <a:rPr sz="2350" b="0" spc="375" dirty="0">
                <a:latin typeface="Times New Roman"/>
                <a:cs typeface="Times New Roman"/>
              </a:rPr>
              <a:t> </a:t>
            </a:r>
            <a:r>
              <a:rPr sz="2350" b="0" spc="55" dirty="0">
                <a:latin typeface="Times New Roman"/>
                <a:cs typeface="Times New Roman"/>
              </a:rPr>
              <a:t>reservation</a:t>
            </a:r>
            <a:r>
              <a:rPr sz="2350" b="0" spc="370" dirty="0">
                <a:latin typeface="Times New Roman"/>
                <a:cs typeface="Times New Roman"/>
              </a:rPr>
              <a:t> </a:t>
            </a:r>
            <a:r>
              <a:rPr sz="2350" b="0" spc="50" dirty="0">
                <a:latin typeface="Times New Roman"/>
                <a:cs typeface="Times New Roman"/>
              </a:rPr>
              <a:t>requests,</a:t>
            </a:r>
            <a:r>
              <a:rPr sz="2350" b="0" spc="375" dirty="0">
                <a:latin typeface="Times New Roman"/>
                <a:cs typeface="Times New Roman"/>
              </a:rPr>
              <a:t> </a:t>
            </a:r>
            <a:r>
              <a:rPr sz="2350" b="0" spc="95" dirty="0">
                <a:latin typeface="Times New Roman"/>
                <a:cs typeface="Times New Roman"/>
              </a:rPr>
              <a:t>party</a:t>
            </a:r>
            <a:r>
              <a:rPr sz="2350" b="0" spc="375" dirty="0">
                <a:latin typeface="Times New Roman"/>
                <a:cs typeface="Times New Roman"/>
              </a:rPr>
              <a:t> </a:t>
            </a:r>
            <a:r>
              <a:rPr sz="2350" b="0" dirty="0">
                <a:latin typeface="Times New Roman"/>
                <a:cs typeface="Times New Roman"/>
              </a:rPr>
              <a:t>size,</a:t>
            </a:r>
            <a:r>
              <a:rPr sz="2350" b="0" spc="375" dirty="0">
                <a:latin typeface="Times New Roman"/>
                <a:cs typeface="Times New Roman"/>
              </a:rPr>
              <a:t> </a:t>
            </a:r>
            <a:r>
              <a:rPr sz="2350" b="0" spc="55" dirty="0">
                <a:latin typeface="Times New Roman"/>
                <a:cs typeface="Times New Roman"/>
              </a:rPr>
              <a:t>preferred</a:t>
            </a:r>
            <a:r>
              <a:rPr sz="2350" b="0" spc="375" dirty="0">
                <a:latin typeface="Times New Roman"/>
                <a:cs typeface="Times New Roman"/>
              </a:rPr>
              <a:t> </a:t>
            </a:r>
            <a:r>
              <a:rPr sz="2350" b="0" spc="85" dirty="0">
                <a:latin typeface="Times New Roman"/>
                <a:cs typeface="Times New Roman"/>
              </a:rPr>
              <a:t>date</a:t>
            </a:r>
            <a:r>
              <a:rPr sz="2350" b="0" spc="375" dirty="0">
                <a:latin typeface="Times New Roman"/>
                <a:cs typeface="Times New Roman"/>
              </a:rPr>
              <a:t> </a:t>
            </a:r>
            <a:r>
              <a:rPr sz="2350" b="0" spc="95" dirty="0">
                <a:latin typeface="Times New Roman"/>
                <a:cs typeface="Times New Roman"/>
              </a:rPr>
              <a:t>and </a:t>
            </a:r>
            <a:r>
              <a:rPr sz="2350" b="0" dirty="0">
                <a:latin typeface="Times New Roman"/>
                <a:cs typeface="Times New Roman"/>
              </a:rPr>
              <a:t>time,</a:t>
            </a:r>
            <a:r>
              <a:rPr sz="2350" b="0" spc="145" dirty="0">
                <a:latin typeface="Times New Roman"/>
                <a:cs typeface="Times New Roman"/>
              </a:rPr>
              <a:t>  </a:t>
            </a:r>
            <a:r>
              <a:rPr sz="2350" b="0" spc="120" dirty="0">
                <a:latin typeface="Times New Roman"/>
                <a:cs typeface="Times New Roman"/>
              </a:rPr>
              <a:t>and</a:t>
            </a:r>
            <a:r>
              <a:rPr sz="2350" b="0" spc="150" dirty="0">
                <a:latin typeface="Times New Roman"/>
                <a:cs typeface="Times New Roman"/>
              </a:rPr>
              <a:t>  </a:t>
            </a:r>
            <a:r>
              <a:rPr sz="2350" b="0" dirty="0">
                <a:latin typeface="Times New Roman"/>
                <a:cs typeface="Times New Roman"/>
              </a:rPr>
              <a:t>special</a:t>
            </a:r>
            <a:r>
              <a:rPr sz="2350" b="0" spc="155" dirty="0">
                <a:latin typeface="Times New Roman"/>
                <a:cs typeface="Times New Roman"/>
              </a:rPr>
              <a:t>  </a:t>
            </a:r>
            <a:r>
              <a:rPr sz="2350" b="0" spc="55" dirty="0">
                <a:latin typeface="Times New Roman"/>
                <a:cs typeface="Times New Roman"/>
              </a:rPr>
              <a:t>requirements.</a:t>
            </a:r>
            <a:r>
              <a:rPr sz="2350" b="0" spc="150" dirty="0">
                <a:latin typeface="Times New Roman"/>
                <a:cs typeface="Times New Roman"/>
              </a:rPr>
              <a:t>  </a:t>
            </a:r>
            <a:r>
              <a:rPr sz="2350" b="0" spc="95" dirty="0">
                <a:latin typeface="Times New Roman"/>
                <a:cs typeface="Times New Roman"/>
              </a:rPr>
              <a:t>Through</a:t>
            </a:r>
            <a:r>
              <a:rPr sz="2350" b="0" spc="155" dirty="0">
                <a:latin typeface="Times New Roman"/>
                <a:cs typeface="Times New Roman"/>
              </a:rPr>
              <a:t>  </a:t>
            </a:r>
            <a:r>
              <a:rPr sz="2350" b="0" spc="75" dirty="0">
                <a:latin typeface="Times New Roman"/>
                <a:cs typeface="Times New Roman"/>
              </a:rPr>
              <a:t>LSTM's</a:t>
            </a:r>
            <a:r>
              <a:rPr sz="2350" b="0" spc="150" dirty="0">
                <a:latin typeface="Times New Roman"/>
                <a:cs typeface="Times New Roman"/>
              </a:rPr>
              <a:t>  </a:t>
            </a:r>
            <a:r>
              <a:rPr sz="2350" b="0" spc="65" dirty="0">
                <a:latin typeface="Times New Roman"/>
                <a:cs typeface="Times New Roman"/>
              </a:rPr>
              <a:t>memory</a:t>
            </a:r>
            <a:r>
              <a:rPr sz="2350" b="0" spc="155" dirty="0">
                <a:latin typeface="Times New Roman"/>
                <a:cs typeface="Times New Roman"/>
              </a:rPr>
              <a:t>  </a:t>
            </a:r>
            <a:r>
              <a:rPr sz="2350" b="0" spc="60" dirty="0">
                <a:latin typeface="Times New Roman"/>
                <a:cs typeface="Times New Roman"/>
              </a:rPr>
              <a:t>retention</a:t>
            </a:r>
            <a:endParaRPr sz="2350">
              <a:latin typeface="Times New Roman"/>
              <a:cs typeface="Times New Roman"/>
            </a:endParaRPr>
          </a:p>
        </p:txBody>
      </p:sp>
      <p:sp>
        <p:nvSpPr>
          <p:cNvPr id="6" name="object 6"/>
          <p:cNvSpPr txBox="1"/>
          <p:nvPr/>
        </p:nvSpPr>
        <p:spPr>
          <a:xfrm>
            <a:off x="8380941" y="5057057"/>
            <a:ext cx="9375775" cy="2654300"/>
          </a:xfrm>
          <a:prstGeom prst="rect">
            <a:avLst/>
          </a:prstGeom>
        </p:spPr>
        <p:txBody>
          <a:bodyPr vert="horz" wrap="square" lIns="0" tIns="12065" rIns="0" bIns="0" rtlCol="0">
            <a:spAutoFit/>
          </a:bodyPr>
          <a:lstStyle/>
          <a:p>
            <a:pPr marL="12700" marR="5080" algn="just">
              <a:lnSpc>
                <a:spcPct val="122300"/>
              </a:lnSpc>
              <a:spcBef>
                <a:spcPts val="95"/>
              </a:spcBef>
            </a:pPr>
            <a:r>
              <a:rPr sz="2350" dirty="0">
                <a:latin typeface="Times New Roman"/>
                <a:cs typeface="Times New Roman"/>
              </a:rPr>
              <a:t>capabilities,</a:t>
            </a:r>
            <a:r>
              <a:rPr sz="2350" spc="425" dirty="0">
                <a:latin typeface="Times New Roman"/>
                <a:cs typeface="Times New Roman"/>
              </a:rPr>
              <a:t> </a:t>
            </a:r>
            <a:r>
              <a:rPr sz="2350" spc="75" dirty="0">
                <a:latin typeface="Times New Roman"/>
                <a:cs typeface="Times New Roman"/>
              </a:rPr>
              <a:t>the</a:t>
            </a:r>
            <a:r>
              <a:rPr sz="2350" spc="430" dirty="0">
                <a:latin typeface="Times New Roman"/>
                <a:cs typeface="Times New Roman"/>
              </a:rPr>
              <a:t> </a:t>
            </a:r>
            <a:r>
              <a:rPr sz="2350" spc="114" dirty="0">
                <a:latin typeface="Times New Roman"/>
                <a:cs typeface="Times New Roman"/>
              </a:rPr>
              <a:t>bot</a:t>
            </a:r>
            <a:r>
              <a:rPr sz="2350" spc="434" dirty="0">
                <a:latin typeface="Times New Roman"/>
                <a:cs typeface="Times New Roman"/>
              </a:rPr>
              <a:t> </a:t>
            </a:r>
            <a:r>
              <a:rPr sz="2350" dirty="0">
                <a:latin typeface="Times New Roman"/>
                <a:cs typeface="Times New Roman"/>
              </a:rPr>
              <a:t>will</a:t>
            </a:r>
            <a:r>
              <a:rPr sz="2350" spc="434" dirty="0">
                <a:latin typeface="Times New Roman"/>
                <a:cs typeface="Times New Roman"/>
              </a:rPr>
              <a:t> </a:t>
            </a:r>
            <a:r>
              <a:rPr sz="2350" spc="85" dirty="0">
                <a:latin typeface="Times New Roman"/>
                <a:cs typeface="Times New Roman"/>
              </a:rPr>
              <a:t>maintain</a:t>
            </a:r>
            <a:r>
              <a:rPr sz="2350" spc="434" dirty="0">
                <a:latin typeface="Times New Roman"/>
                <a:cs typeface="Times New Roman"/>
              </a:rPr>
              <a:t> </a:t>
            </a:r>
            <a:r>
              <a:rPr sz="2350" spc="60" dirty="0">
                <a:latin typeface="Times New Roman"/>
                <a:cs typeface="Times New Roman"/>
              </a:rPr>
              <a:t>context</a:t>
            </a:r>
            <a:r>
              <a:rPr sz="2350" spc="430" dirty="0">
                <a:latin typeface="Times New Roman"/>
                <a:cs typeface="Times New Roman"/>
              </a:rPr>
              <a:t> </a:t>
            </a:r>
            <a:r>
              <a:rPr sz="2350" spc="100" dirty="0">
                <a:latin typeface="Times New Roman"/>
                <a:cs typeface="Times New Roman"/>
              </a:rPr>
              <a:t>throughout</a:t>
            </a:r>
            <a:r>
              <a:rPr sz="2350" spc="434" dirty="0">
                <a:latin typeface="Times New Roman"/>
                <a:cs typeface="Times New Roman"/>
              </a:rPr>
              <a:t> </a:t>
            </a:r>
            <a:r>
              <a:rPr sz="2350" spc="75" dirty="0">
                <a:latin typeface="Times New Roman"/>
                <a:cs typeface="Times New Roman"/>
              </a:rPr>
              <a:t>the</a:t>
            </a:r>
            <a:r>
              <a:rPr sz="2350" spc="434" dirty="0">
                <a:latin typeface="Times New Roman"/>
                <a:cs typeface="Times New Roman"/>
              </a:rPr>
              <a:t> </a:t>
            </a:r>
            <a:r>
              <a:rPr sz="2350" spc="50" dirty="0">
                <a:latin typeface="Times New Roman"/>
                <a:cs typeface="Times New Roman"/>
              </a:rPr>
              <a:t>conversation </a:t>
            </a:r>
            <a:r>
              <a:rPr sz="2350" spc="120" dirty="0">
                <a:latin typeface="Times New Roman"/>
                <a:cs typeface="Times New Roman"/>
              </a:rPr>
              <a:t>and</a:t>
            </a:r>
            <a:r>
              <a:rPr sz="2350" spc="95" dirty="0">
                <a:latin typeface="Times New Roman"/>
                <a:cs typeface="Times New Roman"/>
              </a:rPr>
              <a:t>  </a:t>
            </a:r>
            <a:r>
              <a:rPr sz="2350" spc="50" dirty="0">
                <a:latin typeface="Times New Roman"/>
                <a:cs typeface="Times New Roman"/>
              </a:rPr>
              <a:t>generate</a:t>
            </a:r>
            <a:r>
              <a:rPr sz="2350" spc="105" dirty="0">
                <a:latin typeface="Times New Roman"/>
                <a:cs typeface="Times New Roman"/>
              </a:rPr>
              <a:t>  </a:t>
            </a:r>
            <a:r>
              <a:rPr sz="2350" spc="65" dirty="0">
                <a:latin typeface="Times New Roman"/>
                <a:cs typeface="Times New Roman"/>
              </a:rPr>
              <a:t>coherent</a:t>
            </a:r>
            <a:r>
              <a:rPr sz="2350" spc="105" dirty="0">
                <a:latin typeface="Times New Roman"/>
                <a:cs typeface="Times New Roman"/>
              </a:rPr>
              <a:t>  </a:t>
            </a:r>
            <a:r>
              <a:rPr sz="2350" dirty="0">
                <a:latin typeface="Times New Roman"/>
                <a:cs typeface="Times New Roman"/>
              </a:rPr>
              <a:t>responses.</a:t>
            </a:r>
            <a:r>
              <a:rPr sz="2350" spc="110" dirty="0">
                <a:latin typeface="Times New Roman"/>
                <a:cs typeface="Times New Roman"/>
              </a:rPr>
              <a:t>  </a:t>
            </a:r>
            <a:r>
              <a:rPr sz="2350" spc="60" dirty="0">
                <a:latin typeface="Times New Roman"/>
                <a:cs typeface="Times New Roman"/>
              </a:rPr>
              <a:t>Additionally,</a:t>
            </a:r>
            <a:r>
              <a:rPr sz="2350" spc="105" dirty="0">
                <a:latin typeface="Times New Roman"/>
                <a:cs typeface="Times New Roman"/>
              </a:rPr>
              <a:t>  </a:t>
            </a:r>
            <a:r>
              <a:rPr sz="2350" spc="55" dirty="0">
                <a:latin typeface="Times New Roman"/>
                <a:cs typeface="Times New Roman"/>
              </a:rPr>
              <a:t>it</a:t>
            </a:r>
            <a:r>
              <a:rPr sz="2350" spc="105" dirty="0">
                <a:latin typeface="Times New Roman"/>
                <a:cs typeface="Times New Roman"/>
              </a:rPr>
              <a:t>  </a:t>
            </a:r>
            <a:r>
              <a:rPr sz="2350" dirty="0">
                <a:latin typeface="Times New Roman"/>
                <a:cs typeface="Times New Roman"/>
              </a:rPr>
              <a:t>will</a:t>
            </a:r>
            <a:r>
              <a:rPr sz="2350" spc="105" dirty="0">
                <a:latin typeface="Times New Roman"/>
                <a:cs typeface="Times New Roman"/>
              </a:rPr>
              <a:t>  </a:t>
            </a:r>
            <a:r>
              <a:rPr sz="2350" spc="60" dirty="0">
                <a:latin typeface="Times New Roman"/>
                <a:cs typeface="Times New Roman"/>
              </a:rPr>
              <a:t>integrate</a:t>
            </a:r>
            <a:r>
              <a:rPr sz="2350" spc="105" dirty="0">
                <a:latin typeface="Times New Roman"/>
                <a:cs typeface="Times New Roman"/>
              </a:rPr>
              <a:t>  </a:t>
            </a:r>
            <a:r>
              <a:rPr sz="2350" spc="30" dirty="0">
                <a:latin typeface="Times New Roman"/>
                <a:cs typeface="Times New Roman"/>
              </a:rPr>
              <a:t>with </a:t>
            </a:r>
            <a:r>
              <a:rPr sz="2350" spc="90" dirty="0">
                <a:latin typeface="Times New Roman"/>
                <a:cs typeface="Times New Roman"/>
              </a:rPr>
              <a:t>restaurant</a:t>
            </a:r>
            <a:r>
              <a:rPr sz="2350" spc="515" dirty="0">
                <a:latin typeface="Times New Roman"/>
                <a:cs typeface="Times New Roman"/>
              </a:rPr>
              <a:t> </a:t>
            </a:r>
            <a:r>
              <a:rPr sz="2350" spc="55" dirty="0">
                <a:latin typeface="Times New Roman"/>
                <a:cs typeface="Times New Roman"/>
              </a:rPr>
              <a:t>reservation</a:t>
            </a:r>
            <a:r>
              <a:rPr sz="2350" spc="515" dirty="0">
                <a:latin typeface="Times New Roman"/>
                <a:cs typeface="Times New Roman"/>
              </a:rPr>
              <a:t> </a:t>
            </a:r>
            <a:r>
              <a:rPr sz="2350" dirty="0">
                <a:latin typeface="Times New Roman"/>
                <a:cs typeface="Times New Roman"/>
              </a:rPr>
              <a:t>systems</a:t>
            </a:r>
            <a:r>
              <a:rPr sz="2350" spc="515" dirty="0">
                <a:latin typeface="Times New Roman"/>
                <a:cs typeface="Times New Roman"/>
              </a:rPr>
              <a:t> </a:t>
            </a:r>
            <a:r>
              <a:rPr sz="2350" spc="120" dirty="0">
                <a:latin typeface="Times New Roman"/>
                <a:cs typeface="Times New Roman"/>
              </a:rPr>
              <a:t>to</a:t>
            </a:r>
            <a:r>
              <a:rPr sz="2350" spc="515" dirty="0">
                <a:latin typeface="Times New Roman"/>
                <a:cs typeface="Times New Roman"/>
              </a:rPr>
              <a:t> </a:t>
            </a:r>
            <a:r>
              <a:rPr sz="2350" spc="55" dirty="0">
                <a:latin typeface="Times New Roman"/>
                <a:cs typeface="Times New Roman"/>
              </a:rPr>
              <a:t>provide</a:t>
            </a:r>
            <a:r>
              <a:rPr sz="2350" spc="509" dirty="0">
                <a:latin typeface="Times New Roman"/>
                <a:cs typeface="Times New Roman"/>
              </a:rPr>
              <a:t> </a:t>
            </a:r>
            <a:r>
              <a:rPr sz="2350" dirty="0">
                <a:latin typeface="Times New Roman"/>
                <a:cs typeface="Times New Roman"/>
              </a:rPr>
              <a:t>real-</a:t>
            </a:r>
            <a:r>
              <a:rPr sz="2350" spc="50" dirty="0">
                <a:latin typeface="Times New Roman"/>
                <a:cs typeface="Times New Roman"/>
              </a:rPr>
              <a:t>time</a:t>
            </a:r>
            <a:r>
              <a:rPr sz="2350" spc="515" dirty="0">
                <a:latin typeface="Times New Roman"/>
                <a:cs typeface="Times New Roman"/>
              </a:rPr>
              <a:t> </a:t>
            </a:r>
            <a:r>
              <a:rPr sz="2350" dirty="0">
                <a:latin typeface="Times New Roman"/>
                <a:cs typeface="Times New Roman"/>
              </a:rPr>
              <a:t>availability</a:t>
            </a:r>
            <a:r>
              <a:rPr sz="2350" spc="515" dirty="0">
                <a:latin typeface="Times New Roman"/>
                <a:cs typeface="Times New Roman"/>
              </a:rPr>
              <a:t> </a:t>
            </a:r>
            <a:r>
              <a:rPr sz="2350" spc="70" dirty="0">
                <a:latin typeface="Times New Roman"/>
                <a:cs typeface="Times New Roman"/>
              </a:rPr>
              <a:t>updates </a:t>
            </a:r>
            <a:r>
              <a:rPr sz="2350" spc="120" dirty="0">
                <a:latin typeface="Times New Roman"/>
                <a:cs typeface="Times New Roman"/>
              </a:rPr>
              <a:t>and</a:t>
            </a:r>
            <a:r>
              <a:rPr sz="2350" spc="195" dirty="0">
                <a:latin typeface="Times New Roman"/>
                <a:cs typeface="Times New Roman"/>
              </a:rPr>
              <a:t> </a:t>
            </a:r>
            <a:r>
              <a:rPr sz="2350" dirty="0">
                <a:latin typeface="Times New Roman"/>
                <a:cs typeface="Times New Roman"/>
              </a:rPr>
              <a:t>ensure</a:t>
            </a:r>
            <a:r>
              <a:rPr sz="2350" spc="190" dirty="0">
                <a:latin typeface="Times New Roman"/>
                <a:cs typeface="Times New Roman"/>
              </a:rPr>
              <a:t> </a:t>
            </a:r>
            <a:r>
              <a:rPr sz="2350" dirty="0">
                <a:latin typeface="Times New Roman"/>
                <a:cs typeface="Times New Roman"/>
              </a:rPr>
              <a:t>secure</a:t>
            </a:r>
            <a:r>
              <a:rPr sz="2350" spc="195" dirty="0">
                <a:latin typeface="Times New Roman"/>
                <a:cs typeface="Times New Roman"/>
              </a:rPr>
              <a:t> </a:t>
            </a:r>
            <a:r>
              <a:rPr sz="2350" spc="65" dirty="0">
                <a:latin typeface="Times New Roman"/>
                <a:cs typeface="Times New Roman"/>
              </a:rPr>
              <a:t>handling</a:t>
            </a:r>
            <a:r>
              <a:rPr sz="2350" spc="190" dirty="0">
                <a:latin typeface="Times New Roman"/>
                <a:cs typeface="Times New Roman"/>
              </a:rPr>
              <a:t> </a:t>
            </a:r>
            <a:r>
              <a:rPr sz="2350" spc="50" dirty="0">
                <a:latin typeface="Times New Roman"/>
                <a:cs typeface="Times New Roman"/>
              </a:rPr>
              <a:t>of</a:t>
            </a:r>
            <a:r>
              <a:rPr sz="2350" spc="195" dirty="0">
                <a:latin typeface="Times New Roman"/>
                <a:cs typeface="Times New Roman"/>
              </a:rPr>
              <a:t> </a:t>
            </a:r>
            <a:r>
              <a:rPr sz="2350" spc="50" dirty="0">
                <a:latin typeface="Times New Roman"/>
                <a:cs typeface="Times New Roman"/>
              </a:rPr>
              <a:t>user</a:t>
            </a:r>
            <a:r>
              <a:rPr sz="2350" spc="190" dirty="0">
                <a:latin typeface="Times New Roman"/>
                <a:cs typeface="Times New Roman"/>
              </a:rPr>
              <a:t> </a:t>
            </a:r>
            <a:r>
              <a:rPr sz="2350" spc="105" dirty="0">
                <a:latin typeface="Times New Roman"/>
                <a:cs typeface="Times New Roman"/>
              </a:rPr>
              <a:t>data.</a:t>
            </a:r>
            <a:r>
              <a:rPr sz="2350" spc="195" dirty="0">
                <a:latin typeface="Times New Roman"/>
                <a:cs typeface="Times New Roman"/>
              </a:rPr>
              <a:t> </a:t>
            </a:r>
            <a:r>
              <a:rPr sz="2350" spc="75" dirty="0">
                <a:latin typeface="Times New Roman"/>
                <a:cs typeface="Times New Roman"/>
              </a:rPr>
              <a:t>The</a:t>
            </a:r>
            <a:r>
              <a:rPr sz="2350" spc="190" dirty="0">
                <a:latin typeface="Times New Roman"/>
                <a:cs typeface="Times New Roman"/>
              </a:rPr>
              <a:t> </a:t>
            </a:r>
            <a:r>
              <a:rPr sz="2350" spc="65" dirty="0">
                <a:latin typeface="Times New Roman"/>
                <a:cs typeface="Times New Roman"/>
              </a:rPr>
              <a:t>ultimate</a:t>
            </a:r>
            <a:r>
              <a:rPr sz="2350" spc="195" dirty="0">
                <a:latin typeface="Times New Roman"/>
                <a:cs typeface="Times New Roman"/>
              </a:rPr>
              <a:t> </a:t>
            </a:r>
            <a:r>
              <a:rPr sz="2350" spc="55" dirty="0">
                <a:latin typeface="Times New Roman"/>
                <a:cs typeface="Times New Roman"/>
              </a:rPr>
              <a:t>goal</a:t>
            </a:r>
            <a:r>
              <a:rPr sz="2350" spc="195" dirty="0">
                <a:latin typeface="Times New Roman"/>
                <a:cs typeface="Times New Roman"/>
              </a:rPr>
              <a:t> </a:t>
            </a:r>
            <a:r>
              <a:rPr sz="2350" dirty="0">
                <a:latin typeface="Times New Roman"/>
                <a:cs typeface="Times New Roman"/>
              </a:rPr>
              <a:t>is</a:t>
            </a:r>
            <a:r>
              <a:rPr sz="2350" spc="190" dirty="0">
                <a:latin typeface="Times New Roman"/>
                <a:cs typeface="Times New Roman"/>
              </a:rPr>
              <a:t> </a:t>
            </a:r>
            <a:r>
              <a:rPr sz="2350" spc="120" dirty="0">
                <a:latin typeface="Times New Roman"/>
                <a:cs typeface="Times New Roman"/>
              </a:rPr>
              <a:t>to</a:t>
            </a:r>
            <a:r>
              <a:rPr sz="2350" spc="195" dirty="0">
                <a:latin typeface="Times New Roman"/>
                <a:cs typeface="Times New Roman"/>
              </a:rPr>
              <a:t> </a:t>
            </a:r>
            <a:r>
              <a:rPr sz="2350" spc="50" dirty="0">
                <a:latin typeface="Times New Roman"/>
                <a:cs typeface="Times New Roman"/>
              </a:rPr>
              <a:t>create</a:t>
            </a:r>
            <a:r>
              <a:rPr sz="2350" spc="190" dirty="0">
                <a:latin typeface="Times New Roman"/>
                <a:cs typeface="Times New Roman"/>
              </a:rPr>
              <a:t> </a:t>
            </a:r>
            <a:r>
              <a:rPr sz="2350" spc="80" dirty="0">
                <a:latin typeface="Times New Roman"/>
                <a:cs typeface="Times New Roman"/>
              </a:rPr>
              <a:t>a </a:t>
            </a:r>
            <a:r>
              <a:rPr sz="2350" dirty="0">
                <a:latin typeface="Times New Roman"/>
                <a:cs typeface="Times New Roman"/>
              </a:rPr>
              <a:t>seamless</a:t>
            </a:r>
            <a:r>
              <a:rPr sz="2350" spc="65" dirty="0">
                <a:latin typeface="Times New Roman"/>
                <a:cs typeface="Times New Roman"/>
              </a:rPr>
              <a:t>  </a:t>
            </a:r>
            <a:r>
              <a:rPr sz="2350" spc="120" dirty="0">
                <a:latin typeface="Times New Roman"/>
                <a:cs typeface="Times New Roman"/>
              </a:rPr>
              <a:t>and</a:t>
            </a:r>
            <a:r>
              <a:rPr sz="2350" spc="65" dirty="0">
                <a:latin typeface="Times New Roman"/>
                <a:cs typeface="Times New Roman"/>
              </a:rPr>
              <a:t>  </a:t>
            </a:r>
            <a:r>
              <a:rPr sz="2350" dirty="0">
                <a:latin typeface="Times New Roman"/>
                <a:cs typeface="Times New Roman"/>
              </a:rPr>
              <a:t>efficient</a:t>
            </a:r>
            <a:r>
              <a:rPr sz="2350" spc="70" dirty="0">
                <a:latin typeface="Times New Roman"/>
                <a:cs typeface="Times New Roman"/>
              </a:rPr>
              <a:t>  </a:t>
            </a:r>
            <a:r>
              <a:rPr sz="2350" spc="55" dirty="0">
                <a:latin typeface="Times New Roman"/>
                <a:cs typeface="Times New Roman"/>
              </a:rPr>
              <a:t>reservation</a:t>
            </a:r>
            <a:r>
              <a:rPr sz="2350" spc="65" dirty="0">
                <a:latin typeface="Times New Roman"/>
                <a:cs typeface="Times New Roman"/>
              </a:rPr>
              <a:t>  </a:t>
            </a:r>
            <a:r>
              <a:rPr sz="2350" dirty="0">
                <a:latin typeface="Times New Roman"/>
                <a:cs typeface="Times New Roman"/>
              </a:rPr>
              <a:t>experience</a:t>
            </a:r>
            <a:r>
              <a:rPr sz="2350" spc="65" dirty="0">
                <a:latin typeface="Times New Roman"/>
                <a:cs typeface="Times New Roman"/>
              </a:rPr>
              <a:t>  </a:t>
            </a:r>
            <a:r>
              <a:rPr sz="2350" spc="70" dirty="0">
                <a:latin typeface="Times New Roman"/>
                <a:cs typeface="Times New Roman"/>
              </a:rPr>
              <a:t>for</a:t>
            </a:r>
            <a:r>
              <a:rPr sz="2350" spc="65" dirty="0">
                <a:latin typeface="Times New Roman"/>
                <a:cs typeface="Times New Roman"/>
              </a:rPr>
              <a:t>  </a:t>
            </a:r>
            <a:r>
              <a:rPr sz="2350" spc="114" dirty="0">
                <a:latin typeface="Times New Roman"/>
                <a:cs typeface="Times New Roman"/>
              </a:rPr>
              <a:t>both</a:t>
            </a:r>
            <a:r>
              <a:rPr sz="2350" spc="65" dirty="0">
                <a:latin typeface="Times New Roman"/>
                <a:cs typeface="Times New Roman"/>
              </a:rPr>
              <a:t>  </a:t>
            </a:r>
            <a:r>
              <a:rPr sz="2350" spc="55" dirty="0">
                <a:latin typeface="Times New Roman"/>
                <a:cs typeface="Times New Roman"/>
              </a:rPr>
              <a:t>customers</a:t>
            </a:r>
            <a:r>
              <a:rPr sz="2350" spc="65" dirty="0">
                <a:latin typeface="Times New Roman"/>
                <a:cs typeface="Times New Roman"/>
              </a:rPr>
              <a:t>  </a:t>
            </a:r>
            <a:r>
              <a:rPr sz="2350" spc="95" dirty="0">
                <a:latin typeface="Times New Roman"/>
                <a:cs typeface="Times New Roman"/>
              </a:rPr>
              <a:t>and </a:t>
            </a:r>
            <a:r>
              <a:rPr sz="2350" spc="90" dirty="0">
                <a:latin typeface="Times New Roman"/>
                <a:cs typeface="Times New Roman"/>
              </a:rPr>
              <a:t>restaurant</a:t>
            </a:r>
            <a:r>
              <a:rPr sz="2350" spc="35" dirty="0">
                <a:latin typeface="Times New Roman"/>
                <a:cs typeface="Times New Roman"/>
              </a:rPr>
              <a:t> </a:t>
            </a:r>
            <a:r>
              <a:rPr sz="2350" spc="-10" dirty="0">
                <a:latin typeface="Times New Roman"/>
                <a:cs typeface="Times New Roman"/>
              </a:rPr>
              <a:t>staff.</a:t>
            </a:r>
            <a:endParaRPr sz="2350">
              <a:latin typeface="Times New Roman"/>
              <a:cs typeface="Times New Roman"/>
            </a:endParaRPr>
          </a:p>
        </p:txBody>
      </p:sp>
      <p:sp>
        <p:nvSpPr>
          <p:cNvPr id="7" name="object 7"/>
          <p:cNvSpPr txBox="1"/>
          <p:nvPr/>
        </p:nvSpPr>
        <p:spPr>
          <a:xfrm>
            <a:off x="2585664" y="3218580"/>
            <a:ext cx="5593715" cy="2027555"/>
          </a:xfrm>
          <a:prstGeom prst="rect">
            <a:avLst/>
          </a:prstGeom>
        </p:spPr>
        <p:txBody>
          <a:bodyPr vert="horz" wrap="square" lIns="0" tIns="67945" rIns="0" bIns="0" rtlCol="0">
            <a:spAutoFit/>
          </a:bodyPr>
          <a:lstStyle/>
          <a:p>
            <a:pPr marL="2567940">
              <a:lnSpc>
                <a:spcPct val="100000"/>
              </a:lnSpc>
              <a:spcBef>
                <a:spcPts val="535"/>
              </a:spcBef>
            </a:pPr>
            <a:r>
              <a:rPr sz="6200" spc="355" dirty="0">
                <a:latin typeface="Times New Roman"/>
                <a:cs typeface="Times New Roman"/>
              </a:rPr>
              <a:t>Problem</a:t>
            </a:r>
            <a:endParaRPr sz="6200">
              <a:latin typeface="Times New Roman"/>
              <a:cs typeface="Times New Roman"/>
            </a:endParaRPr>
          </a:p>
          <a:p>
            <a:pPr marL="12700">
              <a:lnSpc>
                <a:spcPct val="100000"/>
              </a:lnSpc>
              <a:spcBef>
                <a:spcPts val="440"/>
              </a:spcBef>
            </a:pPr>
            <a:r>
              <a:rPr sz="6200" spc="509" dirty="0">
                <a:latin typeface="Times New Roman"/>
                <a:cs typeface="Times New Roman"/>
              </a:rPr>
              <a:t>STATEMENT</a:t>
            </a:r>
            <a:endParaRPr sz="6200">
              <a:latin typeface="Times New Roman"/>
              <a:cs typeface="Times New Roman"/>
            </a:endParaRPr>
          </a:p>
        </p:txBody>
      </p:sp>
      <p:sp>
        <p:nvSpPr>
          <p:cNvPr id="8" name="object 8"/>
          <p:cNvSpPr/>
          <p:nvPr/>
        </p:nvSpPr>
        <p:spPr>
          <a:xfrm>
            <a:off x="0" y="5576371"/>
            <a:ext cx="7890509" cy="76200"/>
          </a:xfrm>
          <a:custGeom>
            <a:avLst/>
            <a:gdLst/>
            <a:ahLst/>
            <a:cxnLst/>
            <a:rect l="l" t="t" r="r" b="b"/>
            <a:pathLst>
              <a:path w="7890509" h="76200">
                <a:moveTo>
                  <a:pt x="7890384" y="76199"/>
                </a:moveTo>
                <a:lnTo>
                  <a:pt x="0" y="76199"/>
                </a:lnTo>
                <a:lnTo>
                  <a:pt x="0" y="0"/>
                </a:lnTo>
                <a:lnTo>
                  <a:pt x="7890384" y="0"/>
                </a:lnTo>
                <a:lnTo>
                  <a:pt x="7890384" y="76199"/>
                </a:lnTo>
                <a:close/>
              </a:path>
            </a:pathLst>
          </a:custGeom>
          <a:solidFill>
            <a:srgbClr val="C23A97"/>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47800" y="1333500"/>
            <a:ext cx="15392400" cy="7620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43510">
              <a:lnSpc>
                <a:spcPct val="100000"/>
              </a:lnSpc>
              <a:spcBef>
                <a:spcPts val="100"/>
              </a:spcBef>
            </a:pPr>
            <a:r>
              <a:rPr sz="6000" spc="365" dirty="0"/>
              <a:t>PROPOSED</a:t>
            </a:r>
            <a:r>
              <a:rPr sz="6000" spc="395" dirty="0"/>
              <a:t> </a:t>
            </a:r>
            <a:r>
              <a:rPr sz="6000" spc="305" dirty="0"/>
              <a:t>SOLUTION</a:t>
            </a:r>
            <a:endParaRPr sz="6000"/>
          </a:p>
        </p:txBody>
      </p:sp>
      <p:pic>
        <p:nvPicPr>
          <p:cNvPr id="3" name="object 3"/>
          <p:cNvPicPr/>
          <p:nvPr/>
        </p:nvPicPr>
        <p:blipFill>
          <a:blip r:embed="rId2" cstate="print"/>
          <a:stretch>
            <a:fillRect/>
          </a:stretch>
        </p:blipFill>
        <p:spPr>
          <a:xfrm>
            <a:off x="2241249" y="4063330"/>
            <a:ext cx="66675" cy="66674"/>
          </a:xfrm>
          <a:prstGeom prst="rect">
            <a:avLst/>
          </a:prstGeom>
        </p:spPr>
      </p:pic>
      <p:pic>
        <p:nvPicPr>
          <p:cNvPr id="4" name="object 4"/>
          <p:cNvPicPr/>
          <p:nvPr/>
        </p:nvPicPr>
        <p:blipFill>
          <a:blip r:embed="rId2" cstate="print"/>
          <a:stretch>
            <a:fillRect/>
          </a:stretch>
        </p:blipFill>
        <p:spPr>
          <a:xfrm>
            <a:off x="2241249" y="4653880"/>
            <a:ext cx="66675" cy="66674"/>
          </a:xfrm>
          <a:prstGeom prst="rect">
            <a:avLst/>
          </a:prstGeom>
        </p:spPr>
      </p:pic>
      <p:sp>
        <p:nvSpPr>
          <p:cNvPr id="5" name="object 5"/>
          <p:cNvSpPr txBox="1"/>
          <p:nvPr/>
        </p:nvSpPr>
        <p:spPr>
          <a:xfrm>
            <a:off x="1952951" y="2756591"/>
            <a:ext cx="10321925" cy="574040"/>
          </a:xfrm>
          <a:prstGeom prst="rect">
            <a:avLst/>
          </a:prstGeom>
        </p:spPr>
        <p:txBody>
          <a:bodyPr vert="horz" wrap="square" lIns="0" tIns="12700" rIns="0" bIns="0" rtlCol="0">
            <a:spAutoFit/>
          </a:bodyPr>
          <a:lstStyle/>
          <a:p>
            <a:pPr marL="12700">
              <a:lnSpc>
                <a:spcPct val="100000"/>
              </a:lnSpc>
              <a:spcBef>
                <a:spcPts val="100"/>
              </a:spcBef>
            </a:pPr>
            <a:r>
              <a:rPr sz="3600" b="1" spc="65" dirty="0">
                <a:latin typeface="Times New Roman"/>
                <a:cs typeface="Times New Roman"/>
              </a:rPr>
              <a:t>Natural</a:t>
            </a:r>
            <a:r>
              <a:rPr sz="3600" b="1" spc="340" dirty="0">
                <a:latin typeface="Times New Roman"/>
                <a:cs typeface="Times New Roman"/>
              </a:rPr>
              <a:t> </a:t>
            </a:r>
            <a:r>
              <a:rPr sz="3600" b="1" spc="55" dirty="0">
                <a:latin typeface="Times New Roman"/>
                <a:cs typeface="Times New Roman"/>
              </a:rPr>
              <a:t>Language</a:t>
            </a:r>
            <a:r>
              <a:rPr sz="3600" b="1" spc="345" dirty="0">
                <a:latin typeface="Times New Roman"/>
                <a:cs typeface="Times New Roman"/>
              </a:rPr>
              <a:t> </a:t>
            </a:r>
            <a:r>
              <a:rPr sz="3600" b="1" dirty="0">
                <a:latin typeface="Times New Roman"/>
                <a:cs typeface="Times New Roman"/>
              </a:rPr>
              <a:t>Understanding</a:t>
            </a:r>
            <a:r>
              <a:rPr sz="3600" b="1" spc="345" dirty="0">
                <a:latin typeface="Times New Roman"/>
                <a:cs typeface="Times New Roman"/>
              </a:rPr>
              <a:t> </a:t>
            </a:r>
            <a:r>
              <a:rPr sz="3600" b="1" dirty="0">
                <a:latin typeface="Times New Roman"/>
                <a:cs typeface="Times New Roman"/>
              </a:rPr>
              <a:t>and</a:t>
            </a:r>
            <a:r>
              <a:rPr sz="3600" b="1" spc="345" dirty="0">
                <a:latin typeface="Times New Roman"/>
                <a:cs typeface="Times New Roman"/>
              </a:rPr>
              <a:t> </a:t>
            </a:r>
            <a:r>
              <a:rPr sz="3600" b="1" spc="-10" dirty="0">
                <a:latin typeface="Times New Roman"/>
                <a:cs typeface="Times New Roman"/>
              </a:rPr>
              <a:t>Generation:</a:t>
            </a:r>
            <a:endParaRPr sz="3600">
              <a:latin typeface="Times New Roman"/>
              <a:cs typeface="Times New Roman"/>
            </a:endParaRPr>
          </a:p>
        </p:txBody>
      </p:sp>
      <p:pic>
        <p:nvPicPr>
          <p:cNvPr id="6" name="object 6"/>
          <p:cNvPicPr/>
          <p:nvPr/>
        </p:nvPicPr>
        <p:blipFill>
          <a:blip r:embed="rId2" cstate="print"/>
          <a:stretch>
            <a:fillRect/>
          </a:stretch>
        </p:blipFill>
        <p:spPr>
          <a:xfrm>
            <a:off x="2228506" y="6492968"/>
            <a:ext cx="66675" cy="66674"/>
          </a:xfrm>
          <a:prstGeom prst="rect">
            <a:avLst/>
          </a:prstGeom>
        </p:spPr>
      </p:pic>
      <p:pic>
        <p:nvPicPr>
          <p:cNvPr id="7" name="object 7"/>
          <p:cNvPicPr/>
          <p:nvPr/>
        </p:nvPicPr>
        <p:blipFill>
          <a:blip r:embed="rId2" cstate="print"/>
          <a:stretch>
            <a:fillRect/>
          </a:stretch>
        </p:blipFill>
        <p:spPr>
          <a:xfrm>
            <a:off x="2228506" y="7083518"/>
            <a:ext cx="66675" cy="66674"/>
          </a:xfrm>
          <a:prstGeom prst="rect">
            <a:avLst/>
          </a:prstGeom>
        </p:spPr>
      </p:pic>
      <p:sp>
        <p:nvSpPr>
          <p:cNvPr id="8" name="object 8"/>
          <p:cNvSpPr txBox="1"/>
          <p:nvPr/>
        </p:nvSpPr>
        <p:spPr>
          <a:xfrm>
            <a:off x="1948040" y="3871941"/>
            <a:ext cx="13959205" cy="3669665"/>
          </a:xfrm>
          <a:prstGeom prst="rect">
            <a:avLst/>
          </a:prstGeom>
        </p:spPr>
        <p:txBody>
          <a:bodyPr vert="horz" wrap="square" lIns="0" tIns="49530" rIns="0" bIns="0" rtlCol="0">
            <a:spAutoFit/>
          </a:bodyPr>
          <a:lstStyle/>
          <a:p>
            <a:pPr marL="482600" marR="24765">
              <a:lnSpc>
                <a:spcPts val="2330"/>
              </a:lnSpc>
              <a:spcBef>
                <a:spcPts val="390"/>
              </a:spcBef>
            </a:pPr>
            <a:r>
              <a:rPr sz="2150" spc="130" dirty="0">
                <a:latin typeface="Times New Roman"/>
                <a:cs typeface="Times New Roman"/>
              </a:rPr>
              <a:t>Implement</a:t>
            </a:r>
            <a:r>
              <a:rPr sz="2150" spc="165" dirty="0">
                <a:latin typeface="Times New Roman"/>
                <a:cs typeface="Times New Roman"/>
              </a:rPr>
              <a:t> </a:t>
            </a:r>
            <a:r>
              <a:rPr sz="2150" spc="160" dirty="0">
                <a:latin typeface="Times New Roman"/>
                <a:cs typeface="Times New Roman"/>
              </a:rPr>
              <a:t>LSTM-</a:t>
            </a:r>
            <a:r>
              <a:rPr sz="2150" spc="120" dirty="0">
                <a:latin typeface="Times New Roman"/>
                <a:cs typeface="Times New Roman"/>
              </a:rPr>
              <a:t>based</a:t>
            </a:r>
            <a:r>
              <a:rPr sz="2150" spc="175" dirty="0">
                <a:latin typeface="Times New Roman"/>
                <a:cs typeface="Times New Roman"/>
              </a:rPr>
              <a:t> </a:t>
            </a:r>
            <a:r>
              <a:rPr sz="2150" spc="105" dirty="0">
                <a:latin typeface="Times New Roman"/>
                <a:cs typeface="Times New Roman"/>
              </a:rPr>
              <a:t>models</a:t>
            </a:r>
            <a:r>
              <a:rPr sz="2150" spc="175" dirty="0">
                <a:latin typeface="Times New Roman"/>
                <a:cs typeface="Times New Roman"/>
              </a:rPr>
              <a:t> </a:t>
            </a:r>
            <a:r>
              <a:rPr sz="2150" spc="140" dirty="0">
                <a:latin typeface="Times New Roman"/>
                <a:cs typeface="Times New Roman"/>
              </a:rPr>
              <a:t>trained</a:t>
            </a:r>
            <a:r>
              <a:rPr sz="2150" spc="175" dirty="0">
                <a:latin typeface="Times New Roman"/>
                <a:cs typeface="Times New Roman"/>
              </a:rPr>
              <a:t> </a:t>
            </a:r>
            <a:r>
              <a:rPr sz="2150" spc="145" dirty="0">
                <a:latin typeface="Times New Roman"/>
                <a:cs typeface="Times New Roman"/>
              </a:rPr>
              <a:t>on</a:t>
            </a:r>
            <a:r>
              <a:rPr sz="2150" spc="175" dirty="0">
                <a:latin typeface="Times New Roman"/>
                <a:cs typeface="Times New Roman"/>
              </a:rPr>
              <a:t> </a:t>
            </a:r>
            <a:r>
              <a:rPr sz="2150" spc="125" dirty="0">
                <a:latin typeface="Times New Roman"/>
                <a:cs typeface="Times New Roman"/>
              </a:rPr>
              <a:t>reservation-</a:t>
            </a:r>
            <a:r>
              <a:rPr sz="2150" spc="120" dirty="0">
                <a:latin typeface="Times New Roman"/>
                <a:cs typeface="Times New Roman"/>
              </a:rPr>
              <a:t>related</a:t>
            </a:r>
            <a:r>
              <a:rPr sz="2150" spc="175" dirty="0">
                <a:latin typeface="Times New Roman"/>
                <a:cs typeface="Times New Roman"/>
              </a:rPr>
              <a:t> </a:t>
            </a:r>
            <a:r>
              <a:rPr sz="2150" spc="135" dirty="0">
                <a:latin typeface="Times New Roman"/>
                <a:cs typeface="Times New Roman"/>
              </a:rPr>
              <a:t>datasets</a:t>
            </a:r>
            <a:r>
              <a:rPr sz="2150" spc="175" dirty="0">
                <a:latin typeface="Times New Roman"/>
                <a:cs typeface="Times New Roman"/>
              </a:rPr>
              <a:t> </a:t>
            </a:r>
            <a:r>
              <a:rPr sz="2150" spc="145" dirty="0">
                <a:latin typeface="Times New Roman"/>
                <a:cs typeface="Times New Roman"/>
              </a:rPr>
              <a:t>to</a:t>
            </a:r>
            <a:r>
              <a:rPr sz="2150" spc="175" dirty="0">
                <a:latin typeface="Times New Roman"/>
                <a:cs typeface="Times New Roman"/>
              </a:rPr>
              <a:t> </a:t>
            </a:r>
            <a:r>
              <a:rPr sz="2150" spc="120" dirty="0">
                <a:latin typeface="Times New Roman"/>
                <a:cs typeface="Times New Roman"/>
              </a:rPr>
              <a:t>accurately</a:t>
            </a:r>
            <a:r>
              <a:rPr sz="2150" spc="175" dirty="0">
                <a:latin typeface="Times New Roman"/>
                <a:cs typeface="Times New Roman"/>
              </a:rPr>
              <a:t> </a:t>
            </a:r>
            <a:r>
              <a:rPr sz="2150" spc="135" dirty="0">
                <a:latin typeface="Times New Roman"/>
                <a:cs typeface="Times New Roman"/>
              </a:rPr>
              <a:t>interpret</a:t>
            </a:r>
            <a:r>
              <a:rPr sz="2150" spc="175" dirty="0">
                <a:latin typeface="Times New Roman"/>
                <a:cs typeface="Times New Roman"/>
              </a:rPr>
              <a:t> </a:t>
            </a:r>
            <a:r>
              <a:rPr sz="2150" spc="105" dirty="0">
                <a:latin typeface="Times New Roman"/>
                <a:cs typeface="Times New Roman"/>
              </a:rPr>
              <a:t>user</a:t>
            </a:r>
            <a:r>
              <a:rPr sz="2150" spc="175" dirty="0">
                <a:latin typeface="Times New Roman"/>
                <a:cs typeface="Times New Roman"/>
              </a:rPr>
              <a:t> </a:t>
            </a:r>
            <a:r>
              <a:rPr sz="2150" spc="90" dirty="0">
                <a:latin typeface="Times New Roman"/>
                <a:cs typeface="Times New Roman"/>
              </a:rPr>
              <a:t>queries </a:t>
            </a:r>
            <a:r>
              <a:rPr sz="2150" spc="160" dirty="0">
                <a:latin typeface="Times New Roman"/>
                <a:cs typeface="Times New Roman"/>
              </a:rPr>
              <a:t>and</a:t>
            </a:r>
            <a:r>
              <a:rPr sz="2150" spc="170" dirty="0">
                <a:latin typeface="Times New Roman"/>
                <a:cs typeface="Times New Roman"/>
              </a:rPr>
              <a:t> </a:t>
            </a:r>
            <a:r>
              <a:rPr sz="2150" spc="114" dirty="0">
                <a:latin typeface="Times New Roman"/>
                <a:cs typeface="Times New Roman"/>
              </a:rPr>
              <a:t>generate</a:t>
            </a:r>
            <a:r>
              <a:rPr sz="2150" spc="180" dirty="0">
                <a:latin typeface="Times New Roman"/>
                <a:cs typeface="Times New Roman"/>
              </a:rPr>
              <a:t> </a:t>
            </a:r>
            <a:r>
              <a:rPr sz="2150" spc="120" dirty="0">
                <a:latin typeface="Times New Roman"/>
                <a:cs typeface="Times New Roman"/>
              </a:rPr>
              <a:t>contextually</a:t>
            </a:r>
            <a:r>
              <a:rPr sz="2150" spc="175" dirty="0">
                <a:latin typeface="Times New Roman"/>
                <a:cs typeface="Times New Roman"/>
              </a:rPr>
              <a:t> </a:t>
            </a:r>
            <a:r>
              <a:rPr sz="2150" spc="114" dirty="0">
                <a:latin typeface="Times New Roman"/>
                <a:cs typeface="Times New Roman"/>
              </a:rPr>
              <a:t>relevant</a:t>
            </a:r>
            <a:r>
              <a:rPr sz="2150" spc="180" dirty="0">
                <a:latin typeface="Times New Roman"/>
                <a:cs typeface="Times New Roman"/>
              </a:rPr>
              <a:t> </a:t>
            </a:r>
            <a:r>
              <a:rPr sz="2150" spc="100" dirty="0">
                <a:latin typeface="Times New Roman"/>
                <a:cs typeface="Times New Roman"/>
              </a:rPr>
              <a:t>responses.</a:t>
            </a:r>
            <a:endParaRPr sz="2150">
              <a:latin typeface="Times New Roman"/>
              <a:cs typeface="Times New Roman"/>
            </a:endParaRPr>
          </a:p>
          <a:p>
            <a:pPr marL="482600">
              <a:lnSpc>
                <a:spcPts val="2155"/>
              </a:lnSpc>
            </a:pPr>
            <a:r>
              <a:rPr sz="2150" spc="100" dirty="0">
                <a:latin typeface="Times New Roman"/>
                <a:cs typeface="Times New Roman"/>
              </a:rPr>
              <a:t>Utilize</a:t>
            </a:r>
            <a:r>
              <a:rPr sz="2150" spc="160" dirty="0">
                <a:latin typeface="Times New Roman"/>
                <a:cs typeface="Times New Roman"/>
              </a:rPr>
              <a:t> </a:t>
            </a:r>
            <a:r>
              <a:rPr sz="2150" spc="114" dirty="0">
                <a:latin typeface="Times New Roman"/>
                <a:cs typeface="Times New Roman"/>
              </a:rPr>
              <a:t>techniques</a:t>
            </a:r>
            <a:r>
              <a:rPr sz="2150" spc="175" dirty="0">
                <a:latin typeface="Times New Roman"/>
                <a:cs typeface="Times New Roman"/>
              </a:rPr>
              <a:t> </a:t>
            </a:r>
            <a:r>
              <a:rPr sz="2150" spc="70" dirty="0">
                <a:latin typeface="Times New Roman"/>
                <a:cs typeface="Times New Roman"/>
              </a:rPr>
              <a:t>like</a:t>
            </a:r>
            <a:r>
              <a:rPr sz="2150" spc="170" dirty="0">
                <a:latin typeface="Times New Roman"/>
                <a:cs typeface="Times New Roman"/>
              </a:rPr>
              <a:t> </a:t>
            </a:r>
            <a:r>
              <a:rPr sz="2150" spc="150" dirty="0">
                <a:latin typeface="Times New Roman"/>
                <a:cs typeface="Times New Roman"/>
              </a:rPr>
              <a:t>attention</a:t>
            </a:r>
            <a:r>
              <a:rPr sz="2150" spc="175" dirty="0">
                <a:latin typeface="Times New Roman"/>
                <a:cs typeface="Times New Roman"/>
              </a:rPr>
              <a:t> </a:t>
            </a:r>
            <a:r>
              <a:rPr sz="2150" spc="110" dirty="0">
                <a:latin typeface="Times New Roman"/>
                <a:cs typeface="Times New Roman"/>
              </a:rPr>
              <a:t>mechanisms</a:t>
            </a:r>
            <a:r>
              <a:rPr sz="2150" spc="170" dirty="0">
                <a:latin typeface="Times New Roman"/>
                <a:cs typeface="Times New Roman"/>
              </a:rPr>
              <a:t> </a:t>
            </a:r>
            <a:r>
              <a:rPr sz="2150" spc="160" dirty="0">
                <a:latin typeface="Times New Roman"/>
                <a:cs typeface="Times New Roman"/>
              </a:rPr>
              <a:t>and</a:t>
            </a:r>
            <a:r>
              <a:rPr sz="2150" spc="175" dirty="0">
                <a:latin typeface="Times New Roman"/>
                <a:cs typeface="Times New Roman"/>
              </a:rPr>
              <a:t> </a:t>
            </a:r>
            <a:r>
              <a:rPr sz="2150" spc="120" dirty="0">
                <a:latin typeface="Times New Roman"/>
                <a:cs typeface="Times New Roman"/>
              </a:rPr>
              <a:t>context</a:t>
            </a:r>
            <a:r>
              <a:rPr sz="2150" spc="170" dirty="0">
                <a:latin typeface="Times New Roman"/>
                <a:cs typeface="Times New Roman"/>
              </a:rPr>
              <a:t> </a:t>
            </a:r>
            <a:r>
              <a:rPr sz="2150" spc="140" dirty="0">
                <a:latin typeface="Times New Roman"/>
                <a:cs typeface="Times New Roman"/>
              </a:rPr>
              <a:t>management</a:t>
            </a:r>
            <a:r>
              <a:rPr sz="2150" spc="175" dirty="0">
                <a:latin typeface="Times New Roman"/>
                <a:cs typeface="Times New Roman"/>
              </a:rPr>
              <a:t> </a:t>
            </a:r>
            <a:r>
              <a:rPr sz="2150" spc="145" dirty="0">
                <a:latin typeface="Times New Roman"/>
                <a:cs typeface="Times New Roman"/>
              </a:rPr>
              <a:t>to</a:t>
            </a:r>
            <a:r>
              <a:rPr sz="2150" spc="170" dirty="0">
                <a:latin typeface="Times New Roman"/>
                <a:cs typeface="Times New Roman"/>
              </a:rPr>
              <a:t> </a:t>
            </a:r>
            <a:r>
              <a:rPr sz="2150" spc="110" dirty="0">
                <a:latin typeface="Times New Roman"/>
                <a:cs typeface="Times New Roman"/>
              </a:rPr>
              <a:t>ensure</a:t>
            </a:r>
            <a:r>
              <a:rPr sz="2150" spc="175" dirty="0">
                <a:latin typeface="Times New Roman"/>
                <a:cs typeface="Times New Roman"/>
              </a:rPr>
              <a:t> </a:t>
            </a:r>
            <a:r>
              <a:rPr sz="2150" spc="130" dirty="0">
                <a:latin typeface="Times New Roman"/>
                <a:cs typeface="Times New Roman"/>
              </a:rPr>
              <a:t>coherent</a:t>
            </a:r>
            <a:r>
              <a:rPr sz="2150" spc="170" dirty="0">
                <a:latin typeface="Times New Roman"/>
                <a:cs typeface="Times New Roman"/>
              </a:rPr>
              <a:t> </a:t>
            </a:r>
            <a:r>
              <a:rPr sz="2150" spc="160" dirty="0">
                <a:latin typeface="Times New Roman"/>
                <a:cs typeface="Times New Roman"/>
              </a:rPr>
              <a:t>and</a:t>
            </a:r>
            <a:r>
              <a:rPr sz="2150" spc="175" dirty="0">
                <a:latin typeface="Times New Roman"/>
                <a:cs typeface="Times New Roman"/>
              </a:rPr>
              <a:t> </a:t>
            </a:r>
            <a:r>
              <a:rPr sz="2150" spc="105" dirty="0">
                <a:latin typeface="Times New Roman"/>
                <a:cs typeface="Times New Roman"/>
              </a:rPr>
              <a:t>personalized</a:t>
            </a:r>
            <a:endParaRPr sz="2150">
              <a:latin typeface="Times New Roman"/>
              <a:cs typeface="Times New Roman"/>
            </a:endParaRPr>
          </a:p>
          <a:p>
            <a:pPr marL="482600">
              <a:lnSpc>
                <a:spcPts val="2455"/>
              </a:lnSpc>
            </a:pPr>
            <a:r>
              <a:rPr sz="2150" spc="114" dirty="0">
                <a:latin typeface="Times New Roman"/>
                <a:cs typeface="Times New Roman"/>
              </a:rPr>
              <a:t>interactions.</a:t>
            </a:r>
            <a:endParaRPr sz="2150">
              <a:latin typeface="Times New Roman"/>
              <a:cs typeface="Times New Roman"/>
            </a:endParaRPr>
          </a:p>
          <a:p>
            <a:pPr>
              <a:lnSpc>
                <a:spcPct val="100000"/>
              </a:lnSpc>
              <a:spcBef>
                <a:spcPts val="515"/>
              </a:spcBef>
            </a:pPr>
            <a:endParaRPr sz="2150">
              <a:latin typeface="Times New Roman"/>
              <a:cs typeface="Times New Roman"/>
            </a:endParaRPr>
          </a:p>
          <a:p>
            <a:pPr marL="12700">
              <a:lnSpc>
                <a:spcPct val="100000"/>
              </a:lnSpc>
            </a:pPr>
            <a:r>
              <a:rPr sz="3600" b="1" spc="215" dirty="0">
                <a:latin typeface="Times New Roman"/>
                <a:cs typeface="Times New Roman"/>
              </a:rPr>
              <a:t>Integration</a:t>
            </a:r>
            <a:r>
              <a:rPr sz="3600" b="1" spc="345" dirty="0">
                <a:latin typeface="Times New Roman"/>
                <a:cs typeface="Times New Roman"/>
              </a:rPr>
              <a:t> </a:t>
            </a:r>
            <a:r>
              <a:rPr sz="3600" b="1" spc="200" dirty="0">
                <a:latin typeface="Times New Roman"/>
                <a:cs typeface="Times New Roman"/>
              </a:rPr>
              <a:t>with</a:t>
            </a:r>
            <a:r>
              <a:rPr sz="3600" b="1" spc="350" dirty="0">
                <a:latin typeface="Times New Roman"/>
                <a:cs typeface="Times New Roman"/>
              </a:rPr>
              <a:t> </a:t>
            </a:r>
            <a:r>
              <a:rPr sz="3600" b="1" spc="235" dirty="0">
                <a:latin typeface="Times New Roman"/>
                <a:cs typeface="Times New Roman"/>
              </a:rPr>
              <a:t>Reservation</a:t>
            </a:r>
            <a:r>
              <a:rPr sz="3600" b="1" spc="350" dirty="0">
                <a:latin typeface="Times New Roman"/>
                <a:cs typeface="Times New Roman"/>
              </a:rPr>
              <a:t> </a:t>
            </a:r>
            <a:r>
              <a:rPr sz="3600" b="1" spc="180" dirty="0">
                <a:latin typeface="Times New Roman"/>
                <a:cs typeface="Times New Roman"/>
              </a:rPr>
              <a:t>Systems:</a:t>
            </a:r>
            <a:endParaRPr sz="3600">
              <a:latin typeface="Times New Roman"/>
              <a:cs typeface="Times New Roman"/>
            </a:endParaRPr>
          </a:p>
          <a:p>
            <a:pPr marL="469900" marR="521334">
              <a:lnSpc>
                <a:spcPts val="2330"/>
              </a:lnSpc>
              <a:spcBef>
                <a:spcPts val="2555"/>
              </a:spcBef>
            </a:pPr>
            <a:r>
              <a:rPr sz="2150" spc="120" dirty="0">
                <a:latin typeface="Times New Roman"/>
                <a:cs typeface="Times New Roman"/>
              </a:rPr>
              <a:t>Develop</a:t>
            </a:r>
            <a:r>
              <a:rPr sz="2150" spc="160" dirty="0">
                <a:latin typeface="Times New Roman"/>
                <a:cs typeface="Times New Roman"/>
              </a:rPr>
              <a:t> </a:t>
            </a:r>
            <a:r>
              <a:rPr sz="2150" spc="130" dirty="0">
                <a:latin typeface="Times New Roman"/>
                <a:cs typeface="Times New Roman"/>
              </a:rPr>
              <a:t>APIs</a:t>
            </a:r>
            <a:r>
              <a:rPr sz="2150" spc="170" dirty="0">
                <a:latin typeface="Times New Roman"/>
                <a:cs typeface="Times New Roman"/>
              </a:rPr>
              <a:t> </a:t>
            </a:r>
            <a:r>
              <a:rPr sz="2150" spc="145" dirty="0">
                <a:latin typeface="Times New Roman"/>
                <a:cs typeface="Times New Roman"/>
              </a:rPr>
              <a:t>or</a:t>
            </a:r>
            <a:r>
              <a:rPr sz="2150" spc="170" dirty="0">
                <a:latin typeface="Times New Roman"/>
                <a:cs typeface="Times New Roman"/>
              </a:rPr>
              <a:t> </a:t>
            </a:r>
            <a:r>
              <a:rPr sz="2150" spc="85" dirty="0">
                <a:latin typeface="Times New Roman"/>
                <a:cs typeface="Times New Roman"/>
              </a:rPr>
              <a:t>utilize</a:t>
            </a:r>
            <a:r>
              <a:rPr sz="2150" spc="175" dirty="0">
                <a:latin typeface="Times New Roman"/>
                <a:cs typeface="Times New Roman"/>
              </a:rPr>
              <a:t> </a:t>
            </a:r>
            <a:r>
              <a:rPr sz="2150" spc="85" dirty="0">
                <a:latin typeface="Times New Roman"/>
                <a:cs typeface="Times New Roman"/>
              </a:rPr>
              <a:t>existing</a:t>
            </a:r>
            <a:r>
              <a:rPr sz="2150" spc="170" dirty="0">
                <a:latin typeface="Times New Roman"/>
                <a:cs typeface="Times New Roman"/>
              </a:rPr>
              <a:t> </a:t>
            </a:r>
            <a:r>
              <a:rPr sz="2150" spc="105" dirty="0">
                <a:latin typeface="Times New Roman"/>
                <a:cs typeface="Times New Roman"/>
              </a:rPr>
              <a:t>ones</a:t>
            </a:r>
            <a:r>
              <a:rPr sz="2150" spc="170" dirty="0">
                <a:latin typeface="Times New Roman"/>
                <a:cs typeface="Times New Roman"/>
              </a:rPr>
              <a:t> </a:t>
            </a:r>
            <a:r>
              <a:rPr sz="2150" spc="145" dirty="0">
                <a:latin typeface="Times New Roman"/>
                <a:cs typeface="Times New Roman"/>
              </a:rPr>
              <a:t>to</a:t>
            </a:r>
            <a:r>
              <a:rPr sz="2150" spc="170" dirty="0">
                <a:latin typeface="Times New Roman"/>
                <a:cs typeface="Times New Roman"/>
              </a:rPr>
              <a:t> </a:t>
            </a:r>
            <a:r>
              <a:rPr sz="2150" spc="125" dirty="0">
                <a:latin typeface="Times New Roman"/>
                <a:cs typeface="Times New Roman"/>
              </a:rPr>
              <a:t>integrate</a:t>
            </a:r>
            <a:r>
              <a:rPr sz="2150" spc="170" dirty="0">
                <a:latin typeface="Times New Roman"/>
                <a:cs typeface="Times New Roman"/>
              </a:rPr>
              <a:t> </a:t>
            </a:r>
            <a:r>
              <a:rPr sz="2150" spc="120" dirty="0">
                <a:latin typeface="Times New Roman"/>
                <a:cs typeface="Times New Roman"/>
              </a:rPr>
              <a:t>the</a:t>
            </a:r>
            <a:r>
              <a:rPr sz="2150" spc="170" dirty="0">
                <a:latin typeface="Times New Roman"/>
                <a:cs typeface="Times New Roman"/>
              </a:rPr>
              <a:t> </a:t>
            </a:r>
            <a:r>
              <a:rPr sz="2150" spc="155" dirty="0">
                <a:latin typeface="Times New Roman"/>
                <a:cs typeface="Times New Roman"/>
              </a:rPr>
              <a:t>bot</a:t>
            </a:r>
            <a:r>
              <a:rPr sz="2150" spc="170" dirty="0">
                <a:latin typeface="Times New Roman"/>
                <a:cs typeface="Times New Roman"/>
              </a:rPr>
              <a:t> </a:t>
            </a:r>
            <a:r>
              <a:rPr sz="2150" spc="105" dirty="0">
                <a:latin typeface="Times New Roman"/>
                <a:cs typeface="Times New Roman"/>
              </a:rPr>
              <a:t>with</a:t>
            </a:r>
            <a:r>
              <a:rPr sz="2150" spc="175" dirty="0">
                <a:latin typeface="Times New Roman"/>
                <a:cs typeface="Times New Roman"/>
              </a:rPr>
              <a:t> </a:t>
            </a:r>
            <a:r>
              <a:rPr sz="2150" spc="155" dirty="0">
                <a:latin typeface="Times New Roman"/>
                <a:cs typeface="Times New Roman"/>
              </a:rPr>
              <a:t>restaurant</a:t>
            </a:r>
            <a:r>
              <a:rPr sz="2150" spc="170" dirty="0">
                <a:latin typeface="Times New Roman"/>
                <a:cs typeface="Times New Roman"/>
              </a:rPr>
              <a:t> </a:t>
            </a:r>
            <a:r>
              <a:rPr sz="2150" spc="125" dirty="0">
                <a:latin typeface="Times New Roman"/>
                <a:cs typeface="Times New Roman"/>
              </a:rPr>
              <a:t>reservation</a:t>
            </a:r>
            <a:r>
              <a:rPr sz="2150" spc="170" dirty="0">
                <a:latin typeface="Times New Roman"/>
                <a:cs typeface="Times New Roman"/>
              </a:rPr>
              <a:t> </a:t>
            </a:r>
            <a:r>
              <a:rPr sz="2150" spc="90" dirty="0">
                <a:latin typeface="Times New Roman"/>
                <a:cs typeface="Times New Roman"/>
              </a:rPr>
              <a:t>systems,</a:t>
            </a:r>
            <a:r>
              <a:rPr sz="2150" spc="170" dirty="0">
                <a:latin typeface="Times New Roman"/>
                <a:cs typeface="Times New Roman"/>
              </a:rPr>
              <a:t> </a:t>
            </a:r>
            <a:r>
              <a:rPr sz="2150" spc="105" dirty="0">
                <a:latin typeface="Times New Roman"/>
                <a:cs typeface="Times New Roman"/>
              </a:rPr>
              <a:t>enabling </a:t>
            </a:r>
            <a:r>
              <a:rPr sz="2150" spc="114" dirty="0">
                <a:latin typeface="Times New Roman"/>
                <a:cs typeface="Times New Roman"/>
              </a:rPr>
              <a:t>functionalities</a:t>
            </a:r>
            <a:r>
              <a:rPr sz="2150" spc="165" dirty="0">
                <a:latin typeface="Times New Roman"/>
                <a:cs typeface="Times New Roman"/>
              </a:rPr>
              <a:t> </a:t>
            </a:r>
            <a:r>
              <a:rPr sz="2150" spc="105" dirty="0">
                <a:latin typeface="Times New Roman"/>
                <a:cs typeface="Times New Roman"/>
              </a:rPr>
              <a:t>such</a:t>
            </a:r>
            <a:r>
              <a:rPr sz="2150" spc="170" dirty="0">
                <a:latin typeface="Times New Roman"/>
                <a:cs typeface="Times New Roman"/>
              </a:rPr>
              <a:t> </a:t>
            </a:r>
            <a:r>
              <a:rPr sz="2150" spc="95" dirty="0">
                <a:latin typeface="Times New Roman"/>
                <a:cs typeface="Times New Roman"/>
              </a:rPr>
              <a:t>as</a:t>
            </a:r>
            <a:r>
              <a:rPr sz="2150" spc="165" dirty="0">
                <a:latin typeface="Times New Roman"/>
                <a:cs typeface="Times New Roman"/>
              </a:rPr>
              <a:t> </a:t>
            </a:r>
            <a:r>
              <a:rPr sz="2150" spc="100" dirty="0">
                <a:latin typeface="Times New Roman"/>
                <a:cs typeface="Times New Roman"/>
              </a:rPr>
              <a:t>checking</a:t>
            </a:r>
            <a:r>
              <a:rPr sz="2150" spc="170" dirty="0">
                <a:latin typeface="Times New Roman"/>
                <a:cs typeface="Times New Roman"/>
              </a:rPr>
              <a:t> </a:t>
            </a:r>
            <a:r>
              <a:rPr sz="2150" spc="110" dirty="0">
                <a:latin typeface="Times New Roman"/>
                <a:cs typeface="Times New Roman"/>
              </a:rPr>
              <a:t>availability,</a:t>
            </a:r>
            <a:r>
              <a:rPr sz="2150" spc="165" dirty="0">
                <a:latin typeface="Times New Roman"/>
                <a:cs typeface="Times New Roman"/>
              </a:rPr>
              <a:t> </a:t>
            </a:r>
            <a:r>
              <a:rPr sz="2150" spc="130" dirty="0">
                <a:latin typeface="Times New Roman"/>
                <a:cs typeface="Times New Roman"/>
              </a:rPr>
              <a:t>making,</a:t>
            </a:r>
            <a:r>
              <a:rPr sz="2150" spc="165" dirty="0">
                <a:latin typeface="Times New Roman"/>
                <a:cs typeface="Times New Roman"/>
              </a:rPr>
              <a:t> </a:t>
            </a:r>
            <a:r>
              <a:rPr sz="2150" spc="110" dirty="0">
                <a:latin typeface="Times New Roman"/>
                <a:cs typeface="Times New Roman"/>
              </a:rPr>
              <a:t>modifying,</a:t>
            </a:r>
            <a:r>
              <a:rPr sz="2150" spc="170" dirty="0">
                <a:latin typeface="Times New Roman"/>
                <a:cs typeface="Times New Roman"/>
              </a:rPr>
              <a:t> </a:t>
            </a:r>
            <a:r>
              <a:rPr sz="2150" spc="160" dirty="0">
                <a:latin typeface="Times New Roman"/>
                <a:cs typeface="Times New Roman"/>
              </a:rPr>
              <a:t>and</a:t>
            </a:r>
            <a:r>
              <a:rPr sz="2150" spc="165" dirty="0">
                <a:latin typeface="Times New Roman"/>
                <a:cs typeface="Times New Roman"/>
              </a:rPr>
              <a:t> </a:t>
            </a:r>
            <a:r>
              <a:rPr sz="2150" spc="95" dirty="0">
                <a:latin typeface="Times New Roman"/>
                <a:cs typeface="Times New Roman"/>
              </a:rPr>
              <a:t>canceling</a:t>
            </a:r>
            <a:r>
              <a:rPr sz="2150" spc="165" dirty="0">
                <a:latin typeface="Times New Roman"/>
                <a:cs typeface="Times New Roman"/>
              </a:rPr>
              <a:t> </a:t>
            </a:r>
            <a:r>
              <a:rPr sz="2150" spc="110" dirty="0">
                <a:latin typeface="Times New Roman"/>
                <a:cs typeface="Times New Roman"/>
              </a:rPr>
              <a:t>reservations.</a:t>
            </a:r>
            <a:endParaRPr sz="2150">
              <a:latin typeface="Times New Roman"/>
              <a:cs typeface="Times New Roman"/>
            </a:endParaRPr>
          </a:p>
          <a:p>
            <a:pPr marL="469900">
              <a:lnSpc>
                <a:spcPts val="2155"/>
              </a:lnSpc>
            </a:pPr>
            <a:r>
              <a:rPr sz="2150" spc="130" dirty="0">
                <a:latin typeface="Times New Roman"/>
                <a:cs typeface="Times New Roman"/>
              </a:rPr>
              <a:t>Ensure</a:t>
            </a:r>
            <a:r>
              <a:rPr sz="2150" spc="170" dirty="0">
                <a:latin typeface="Times New Roman"/>
                <a:cs typeface="Times New Roman"/>
              </a:rPr>
              <a:t> </a:t>
            </a:r>
            <a:r>
              <a:rPr sz="2150" spc="90" dirty="0">
                <a:latin typeface="Times New Roman"/>
                <a:cs typeface="Times New Roman"/>
              </a:rPr>
              <a:t>secure</a:t>
            </a:r>
            <a:r>
              <a:rPr sz="2150" spc="175" dirty="0">
                <a:latin typeface="Times New Roman"/>
                <a:cs typeface="Times New Roman"/>
              </a:rPr>
              <a:t> </a:t>
            </a:r>
            <a:r>
              <a:rPr sz="2150" spc="130" dirty="0">
                <a:latin typeface="Times New Roman"/>
                <a:cs typeface="Times New Roman"/>
              </a:rPr>
              <a:t>handling</a:t>
            </a:r>
            <a:r>
              <a:rPr sz="2150" spc="180" dirty="0">
                <a:latin typeface="Times New Roman"/>
                <a:cs typeface="Times New Roman"/>
              </a:rPr>
              <a:t> </a:t>
            </a:r>
            <a:r>
              <a:rPr sz="2150" spc="90" dirty="0">
                <a:latin typeface="Times New Roman"/>
                <a:cs typeface="Times New Roman"/>
              </a:rPr>
              <a:t>of</a:t>
            </a:r>
            <a:r>
              <a:rPr sz="2150" spc="180" dirty="0">
                <a:latin typeface="Times New Roman"/>
                <a:cs typeface="Times New Roman"/>
              </a:rPr>
              <a:t> </a:t>
            </a:r>
            <a:r>
              <a:rPr sz="2150" spc="105" dirty="0">
                <a:latin typeface="Times New Roman"/>
                <a:cs typeface="Times New Roman"/>
              </a:rPr>
              <a:t>user</a:t>
            </a:r>
            <a:r>
              <a:rPr sz="2150" spc="175" dirty="0">
                <a:latin typeface="Times New Roman"/>
                <a:cs typeface="Times New Roman"/>
              </a:rPr>
              <a:t> </a:t>
            </a:r>
            <a:r>
              <a:rPr sz="2150" spc="170" dirty="0">
                <a:latin typeface="Times New Roman"/>
                <a:cs typeface="Times New Roman"/>
              </a:rPr>
              <a:t>data</a:t>
            </a:r>
            <a:r>
              <a:rPr sz="2150" spc="180" dirty="0">
                <a:latin typeface="Times New Roman"/>
                <a:cs typeface="Times New Roman"/>
              </a:rPr>
              <a:t> </a:t>
            </a:r>
            <a:r>
              <a:rPr sz="2150" spc="160" dirty="0">
                <a:latin typeface="Times New Roman"/>
                <a:cs typeface="Times New Roman"/>
              </a:rPr>
              <a:t>and</a:t>
            </a:r>
            <a:r>
              <a:rPr sz="2150" spc="175" dirty="0">
                <a:latin typeface="Times New Roman"/>
                <a:cs typeface="Times New Roman"/>
              </a:rPr>
              <a:t> </a:t>
            </a:r>
            <a:r>
              <a:rPr sz="2150" spc="114" dirty="0">
                <a:latin typeface="Times New Roman"/>
                <a:cs typeface="Times New Roman"/>
              </a:rPr>
              <a:t>compliance</a:t>
            </a:r>
            <a:r>
              <a:rPr sz="2150" spc="180" dirty="0">
                <a:latin typeface="Times New Roman"/>
                <a:cs typeface="Times New Roman"/>
              </a:rPr>
              <a:t> </a:t>
            </a:r>
            <a:r>
              <a:rPr sz="2150" spc="105" dirty="0">
                <a:latin typeface="Times New Roman"/>
                <a:cs typeface="Times New Roman"/>
              </a:rPr>
              <a:t>with</a:t>
            </a:r>
            <a:r>
              <a:rPr sz="2150" spc="180" dirty="0">
                <a:latin typeface="Times New Roman"/>
                <a:cs typeface="Times New Roman"/>
              </a:rPr>
              <a:t> </a:t>
            </a:r>
            <a:r>
              <a:rPr sz="2150" spc="170" dirty="0">
                <a:latin typeface="Times New Roman"/>
                <a:cs typeface="Times New Roman"/>
              </a:rPr>
              <a:t>data</a:t>
            </a:r>
            <a:r>
              <a:rPr sz="2150" spc="175" dirty="0">
                <a:latin typeface="Times New Roman"/>
                <a:cs typeface="Times New Roman"/>
              </a:rPr>
              <a:t> </a:t>
            </a:r>
            <a:r>
              <a:rPr sz="2150" spc="105" dirty="0">
                <a:latin typeface="Times New Roman"/>
                <a:cs typeface="Times New Roman"/>
              </a:rPr>
              <a:t>privacy</a:t>
            </a:r>
            <a:r>
              <a:rPr sz="2150" spc="180" dirty="0">
                <a:latin typeface="Times New Roman"/>
                <a:cs typeface="Times New Roman"/>
              </a:rPr>
              <a:t> </a:t>
            </a:r>
            <a:r>
              <a:rPr sz="2150" spc="120" dirty="0">
                <a:latin typeface="Times New Roman"/>
                <a:cs typeface="Times New Roman"/>
              </a:rPr>
              <a:t>regulations</a:t>
            </a:r>
            <a:r>
              <a:rPr sz="2150" spc="180" dirty="0">
                <a:latin typeface="Times New Roman"/>
                <a:cs typeface="Times New Roman"/>
              </a:rPr>
              <a:t> </a:t>
            </a:r>
            <a:r>
              <a:rPr sz="2150" spc="130" dirty="0">
                <a:latin typeface="Times New Roman"/>
                <a:cs typeface="Times New Roman"/>
              </a:rPr>
              <a:t>during</a:t>
            </a:r>
            <a:r>
              <a:rPr sz="2150" spc="175" dirty="0">
                <a:latin typeface="Times New Roman"/>
                <a:cs typeface="Times New Roman"/>
              </a:rPr>
              <a:t> </a:t>
            </a:r>
            <a:r>
              <a:rPr sz="2150" spc="125" dirty="0">
                <a:latin typeface="Times New Roman"/>
                <a:cs typeface="Times New Roman"/>
              </a:rPr>
              <a:t>interactions</a:t>
            </a:r>
            <a:r>
              <a:rPr sz="2150" spc="180" dirty="0">
                <a:latin typeface="Times New Roman"/>
                <a:cs typeface="Times New Roman"/>
              </a:rPr>
              <a:t> </a:t>
            </a:r>
            <a:r>
              <a:rPr sz="2150" spc="85" dirty="0">
                <a:latin typeface="Times New Roman"/>
                <a:cs typeface="Times New Roman"/>
              </a:rPr>
              <a:t>with</a:t>
            </a:r>
            <a:endParaRPr sz="2150">
              <a:latin typeface="Times New Roman"/>
              <a:cs typeface="Times New Roman"/>
            </a:endParaRPr>
          </a:p>
          <a:p>
            <a:pPr marL="469900">
              <a:lnSpc>
                <a:spcPts val="2455"/>
              </a:lnSpc>
            </a:pPr>
            <a:r>
              <a:rPr sz="2150" spc="125" dirty="0">
                <a:latin typeface="Times New Roman"/>
                <a:cs typeface="Times New Roman"/>
              </a:rPr>
              <a:t>reservation</a:t>
            </a:r>
            <a:r>
              <a:rPr sz="2150" spc="170" dirty="0">
                <a:latin typeface="Times New Roman"/>
                <a:cs typeface="Times New Roman"/>
              </a:rPr>
              <a:t> </a:t>
            </a:r>
            <a:r>
              <a:rPr sz="2150" spc="80" dirty="0">
                <a:latin typeface="Times New Roman"/>
                <a:cs typeface="Times New Roman"/>
              </a:rPr>
              <a:t>systems.</a:t>
            </a:r>
            <a:endParaRPr sz="215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47800" y="1333500"/>
            <a:ext cx="15392400" cy="7620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txBox="1">
            <a:spLocks noGrp="1"/>
          </p:cNvSpPr>
          <p:nvPr>
            <p:ph type="title"/>
          </p:nvPr>
        </p:nvSpPr>
        <p:spPr>
          <a:xfrm>
            <a:off x="1835486" y="1535513"/>
            <a:ext cx="8257540" cy="939800"/>
          </a:xfrm>
          <a:prstGeom prst="rect">
            <a:avLst/>
          </a:prstGeom>
        </p:spPr>
        <p:txBody>
          <a:bodyPr vert="horz" wrap="square" lIns="0" tIns="12700" rIns="0" bIns="0" rtlCol="0">
            <a:spAutoFit/>
          </a:bodyPr>
          <a:lstStyle/>
          <a:p>
            <a:pPr marL="12700">
              <a:lnSpc>
                <a:spcPct val="100000"/>
              </a:lnSpc>
              <a:spcBef>
                <a:spcPts val="100"/>
              </a:spcBef>
            </a:pPr>
            <a:r>
              <a:rPr sz="6000" spc="275" dirty="0"/>
              <a:t>SYSTEM</a:t>
            </a:r>
            <a:r>
              <a:rPr sz="6000" spc="395" dirty="0"/>
              <a:t> </a:t>
            </a:r>
            <a:r>
              <a:rPr sz="6000" spc="275" dirty="0"/>
              <a:t>APPROACH</a:t>
            </a:r>
            <a:endParaRPr sz="6000"/>
          </a:p>
        </p:txBody>
      </p:sp>
      <p:pic>
        <p:nvPicPr>
          <p:cNvPr id="3" name="object 3"/>
          <p:cNvPicPr/>
          <p:nvPr/>
        </p:nvPicPr>
        <p:blipFill>
          <a:blip r:embed="rId2" cstate="print"/>
          <a:stretch>
            <a:fillRect/>
          </a:stretch>
        </p:blipFill>
        <p:spPr>
          <a:xfrm>
            <a:off x="2106415" y="4879557"/>
            <a:ext cx="66675" cy="66674"/>
          </a:xfrm>
          <a:prstGeom prst="rect">
            <a:avLst/>
          </a:prstGeom>
        </p:spPr>
      </p:pic>
      <p:pic>
        <p:nvPicPr>
          <p:cNvPr id="4" name="object 4"/>
          <p:cNvPicPr/>
          <p:nvPr/>
        </p:nvPicPr>
        <p:blipFill>
          <a:blip r:embed="rId2" cstate="print"/>
          <a:stretch>
            <a:fillRect/>
          </a:stretch>
        </p:blipFill>
        <p:spPr>
          <a:xfrm>
            <a:off x="2106415" y="5822532"/>
            <a:ext cx="66675" cy="66674"/>
          </a:xfrm>
          <a:prstGeom prst="rect">
            <a:avLst/>
          </a:prstGeom>
        </p:spPr>
      </p:pic>
      <p:pic>
        <p:nvPicPr>
          <p:cNvPr id="5" name="object 5"/>
          <p:cNvPicPr/>
          <p:nvPr/>
        </p:nvPicPr>
        <p:blipFill>
          <a:blip r:embed="rId2" cstate="print"/>
          <a:stretch>
            <a:fillRect/>
          </a:stretch>
        </p:blipFill>
        <p:spPr>
          <a:xfrm>
            <a:off x="2106415" y="7079832"/>
            <a:ext cx="66675" cy="66674"/>
          </a:xfrm>
          <a:prstGeom prst="rect">
            <a:avLst/>
          </a:prstGeom>
        </p:spPr>
      </p:pic>
      <p:sp>
        <p:nvSpPr>
          <p:cNvPr id="6" name="object 6"/>
          <p:cNvSpPr txBox="1"/>
          <p:nvPr/>
        </p:nvSpPr>
        <p:spPr>
          <a:xfrm>
            <a:off x="1807838" y="2448849"/>
            <a:ext cx="14641830" cy="5111750"/>
          </a:xfrm>
          <a:prstGeom prst="rect">
            <a:avLst/>
          </a:prstGeom>
        </p:spPr>
        <p:txBody>
          <a:bodyPr vert="horz" wrap="square" lIns="0" tIns="327025" rIns="0" bIns="0" rtlCol="0">
            <a:spAutoFit/>
          </a:bodyPr>
          <a:lstStyle/>
          <a:p>
            <a:pPr marL="13970">
              <a:lnSpc>
                <a:spcPct val="100000"/>
              </a:lnSpc>
              <a:spcBef>
                <a:spcPts val="2575"/>
              </a:spcBef>
            </a:pPr>
            <a:r>
              <a:rPr sz="4500" spc="190" dirty="0">
                <a:latin typeface="Times New Roman"/>
                <a:cs typeface="Times New Roman"/>
              </a:rPr>
              <a:t>System</a:t>
            </a:r>
            <a:r>
              <a:rPr sz="4500" spc="345" dirty="0">
                <a:latin typeface="Times New Roman"/>
                <a:cs typeface="Times New Roman"/>
              </a:rPr>
              <a:t> </a:t>
            </a:r>
            <a:r>
              <a:rPr sz="4500" spc="260" dirty="0">
                <a:latin typeface="Times New Roman"/>
                <a:cs typeface="Times New Roman"/>
              </a:rPr>
              <a:t>Requirements:</a:t>
            </a:r>
            <a:endParaRPr sz="4500" dirty="0">
              <a:latin typeface="Times New Roman"/>
              <a:cs typeface="Times New Roman"/>
            </a:endParaRPr>
          </a:p>
          <a:p>
            <a:pPr marL="12700">
              <a:lnSpc>
                <a:spcPct val="100000"/>
              </a:lnSpc>
              <a:spcBef>
                <a:spcPts val="2200"/>
              </a:spcBef>
            </a:pPr>
            <a:r>
              <a:rPr sz="4000" b="1" spc="45" dirty="0">
                <a:latin typeface="Times New Roman"/>
                <a:cs typeface="Times New Roman"/>
              </a:rPr>
              <a:t>1.Hardware</a:t>
            </a:r>
            <a:r>
              <a:rPr sz="4000" spc="45" dirty="0">
                <a:latin typeface="Times New Roman"/>
                <a:cs typeface="Times New Roman"/>
              </a:rPr>
              <a:t>:</a:t>
            </a:r>
            <a:endParaRPr sz="4000" dirty="0">
              <a:latin typeface="Times New Roman"/>
              <a:cs typeface="Times New Roman"/>
            </a:endParaRPr>
          </a:p>
          <a:p>
            <a:pPr marL="499745" marR="1353820">
              <a:lnSpc>
                <a:spcPts val="2480"/>
              </a:lnSpc>
              <a:spcBef>
                <a:spcPts val="2930"/>
              </a:spcBef>
            </a:pPr>
            <a:r>
              <a:rPr sz="2300" spc="160" dirty="0">
                <a:latin typeface="Times New Roman"/>
                <a:cs typeface="Times New Roman"/>
              </a:rPr>
              <a:t>CPU:</a:t>
            </a:r>
            <a:r>
              <a:rPr sz="2300" spc="175" dirty="0">
                <a:latin typeface="Times New Roman"/>
                <a:cs typeface="Times New Roman"/>
              </a:rPr>
              <a:t> </a:t>
            </a:r>
            <a:r>
              <a:rPr sz="2300" spc="95" dirty="0">
                <a:latin typeface="Times New Roman"/>
                <a:cs typeface="Times New Roman"/>
              </a:rPr>
              <a:t>A</a:t>
            </a:r>
            <a:r>
              <a:rPr sz="2300" spc="180" dirty="0">
                <a:latin typeface="Times New Roman"/>
                <a:cs typeface="Times New Roman"/>
              </a:rPr>
              <a:t> </a:t>
            </a:r>
            <a:r>
              <a:rPr sz="2300" spc="130" dirty="0">
                <a:latin typeface="Times New Roman"/>
                <a:cs typeface="Times New Roman"/>
              </a:rPr>
              <a:t>multi-</a:t>
            </a:r>
            <a:r>
              <a:rPr sz="2300" spc="110" dirty="0">
                <a:latin typeface="Times New Roman"/>
                <a:cs typeface="Times New Roman"/>
              </a:rPr>
              <a:t>core</a:t>
            </a:r>
            <a:r>
              <a:rPr sz="2300" spc="180" dirty="0">
                <a:latin typeface="Times New Roman"/>
                <a:cs typeface="Times New Roman"/>
              </a:rPr>
              <a:t> </a:t>
            </a:r>
            <a:r>
              <a:rPr sz="2300" spc="195" dirty="0">
                <a:latin typeface="Times New Roman"/>
                <a:cs typeface="Times New Roman"/>
              </a:rPr>
              <a:t>CPU</a:t>
            </a:r>
            <a:r>
              <a:rPr sz="2300" spc="180" dirty="0">
                <a:latin typeface="Times New Roman"/>
                <a:cs typeface="Times New Roman"/>
              </a:rPr>
              <a:t> </a:t>
            </a:r>
            <a:r>
              <a:rPr sz="2300" dirty="0">
                <a:latin typeface="Times New Roman"/>
                <a:cs typeface="Times New Roman"/>
              </a:rPr>
              <a:t>is</a:t>
            </a:r>
            <a:r>
              <a:rPr sz="2300" spc="180" dirty="0">
                <a:latin typeface="Times New Roman"/>
                <a:cs typeface="Times New Roman"/>
              </a:rPr>
              <a:t> </a:t>
            </a:r>
            <a:r>
              <a:rPr sz="2300" spc="155" dirty="0">
                <a:latin typeface="Times New Roman"/>
                <a:cs typeface="Times New Roman"/>
              </a:rPr>
              <a:t>adequate</a:t>
            </a:r>
            <a:r>
              <a:rPr sz="2300" spc="180" dirty="0">
                <a:latin typeface="Times New Roman"/>
                <a:cs typeface="Times New Roman"/>
              </a:rPr>
              <a:t> </a:t>
            </a:r>
            <a:r>
              <a:rPr sz="2300" spc="130" dirty="0">
                <a:latin typeface="Times New Roman"/>
                <a:cs typeface="Times New Roman"/>
              </a:rPr>
              <a:t>for</a:t>
            </a:r>
            <a:r>
              <a:rPr sz="2300" spc="175" dirty="0">
                <a:latin typeface="Times New Roman"/>
                <a:cs typeface="Times New Roman"/>
              </a:rPr>
              <a:t> </a:t>
            </a:r>
            <a:r>
              <a:rPr sz="2300" spc="110" dirty="0">
                <a:latin typeface="Times New Roman"/>
                <a:cs typeface="Times New Roman"/>
              </a:rPr>
              <a:t>processing</a:t>
            </a:r>
            <a:r>
              <a:rPr sz="2300" spc="180" dirty="0">
                <a:latin typeface="Times New Roman"/>
                <a:cs typeface="Times New Roman"/>
              </a:rPr>
              <a:t> </a:t>
            </a:r>
            <a:r>
              <a:rPr sz="2300" spc="110" dirty="0">
                <a:latin typeface="Times New Roman"/>
                <a:cs typeface="Times New Roman"/>
              </a:rPr>
              <a:t>user</a:t>
            </a:r>
            <a:r>
              <a:rPr sz="2300" spc="180" dirty="0">
                <a:latin typeface="Times New Roman"/>
                <a:cs typeface="Times New Roman"/>
              </a:rPr>
              <a:t> </a:t>
            </a:r>
            <a:r>
              <a:rPr sz="2300" spc="120" dirty="0">
                <a:latin typeface="Times New Roman"/>
                <a:cs typeface="Times New Roman"/>
              </a:rPr>
              <a:t>requests</a:t>
            </a:r>
            <a:r>
              <a:rPr sz="2300" spc="180" dirty="0">
                <a:latin typeface="Times New Roman"/>
                <a:cs typeface="Times New Roman"/>
              </a:rPr>
              <a:t> </a:t>
            </a:r>
            <a:r>
              <a:rPr sz="2300" spc="170" dirty="0">
                <a:latin typeface="Times New Roman"/>
                <a:cs typeface="Times New Roman"/>
              </a:rPr>
              <a:t>and</a:t>
            </a:r>
            <a:r>
              <a:rPr sz="2300" spc="180" dirty="0">
                <a:latin typeface="Times New Roman"/>
                <a:cs typeface="Times New Roman"/>
              </a:rPr>
              <a:t> </a:t>
            </a:r>
            <a:r>
              <a:rPr sz="2300" spc="150" dirty="0">
                <a:latin typeface="Times New Roman"/>
                <a:cs typeface="Times New Roman"/>
              </a:rPr>
              <a:t>running</a:t>
            </a:r>
            <a:r>
              <a:rPr sz="2300" spc="180" dirty="0">
                <a:latin typeface="Times New Roman"/>
                <a:cs typeface="Times New Roman"/>
              </a:rPr>
              <a:t> </a:t>
            </a:r>
            <a:r>
              <a:rPr sz="2300" spc="130" dirty="0">
                <a:latin typeface="Times New Roman"/>
                <a:cs typeface="Times New Roman"/>
              </a:rPr>
              <a:t>the</a:t>
            </a:r>
            <a:r>
              <a:rPr sz="2300" spc="175" dirty="0">
                <a:latin typeface="Times New Roman"/>
                <a:cs typeface="Times New Roman"/>
              </a:rPr>
              <a:t> LSTM</a:t>
            </a:r>
            <a:r>
              <a:rPr sz="2300" spc="180" dirty="0">
                <a:latin typeface="Times New Roman"/>
                <a:cs typeface="Times New Roman"/>
              </a:rPr>
              <a:t> </a:t>
            </a:r>
            <a:r>
              <a:rPr sz="2300" spc="110" dirty="0">
                <a:latin typeface="Times New Roman"/>
                <a:cs typeface="Times New Roman"/>
              </a:rPr>
              <a:t>model </a:t>
            </a:r>
            <a:r>
              <a:rPr sz="2300" spc="80" dirty="0">
                <a:latin typeface="Times New Roman"/>
                <a:cs typeface="Times New Roman"/>
              </a:rPr>
              <a:t>efficiently.</a:t>
            </a:r>
            <a:endParaRPr sz="2300" dirty="0">
              <a:latin typeface="Times New Roman"/>
              <a:cs typeface="Times New Roman"/>
            </a:endParaRPr>
          </a:p>
          <a:p>
            <a:pPr marL="499745" marR="603885">
              <a:lnSpc>
                <a:spcPts val="2480"/>
              </a:lnSpc>
              <a:spcBef>
                <a:spcPts val="2465"/>
              </a:spcBef>
            </a:pPr>
            <a:r>
              <a:rPr sz="2300" spc="155" dirty="0">
                <a:latin typeface="Times New Roman"/>
                <a:cs typeface="Times New Roman"/>
              </a:rPr>
              <a:t>Memory</a:t>
            </a:r>
            <a:r>
              <a:rPr sz="2300" spc="175" dirty="0">
                <a:latin typeface="Times New Roman"/>
                <a:cs typeface="Times New Roman"/>
              </a:rPr>
              <a:t> </a:t>
            </a:r>
            <a:r>
              <a:rPr sz="2300" spc="155" dirty="0">
                <a:latin typeface="Times New Roman"/>
                <a:cs typeface="Times New Roman"/>
              </a:rPr>
              <a:t>(RAM):</a:t>
            </a:r>
            <a:r>
              <a:rPr sz="2300" spc="175" dirty="0">
                <a:latin typeface="Times New Roman"/>
                <a:cs typeface="Times New Roman"/>
              </a:rPr>
              <a:t> </a:t>
            </a:r>
            <a:r>
              <a:rPr sz="2300" spc="95" dirty="0">
                <a:latin typeface="Times New Roman"/>
                <a:cs typeface="Times New Roman"/>
              </a:rPr>
              <a:t>A</a:t>
            </a:r>
            <a:r>
              <a:rPr sz="2300" spc="180" dirty="0">
                <a:latin typeface="Times New Roman"/>
                <a:cs typeface="Times New Roman"/>
              </a:rPr>
              <a:t> </a:t>
            </a:r>
            <a:r>
              <a:rPr sz="2300" spc="135" dirty="0">
                <a:latin typeface="Times New Roman"/>
                <a:cs typeface="Times New Roman"/>
              </a:rPr>
              <a:t>minimum</a:t>
            </a:r>
            <a:r>
              <a:rPr sz="2300" spc="175" dirty="0">
                <a:latin typeface="Times New Roman"/>
                <a:cs typeface="Times New Roman"/>
              </a:rPr>
              <a:t> </a:t>
            </a:r>
            <a:r>
              <a:rPr sz="2300" spc="95" dirty="0">
                <a:latin typeface="Times New Roman"/>
                <a:cs typeface="Times New Roman"/>
              </a:rPr>
              <a:t>of</a:t>
            </a:r>
            <a:r>
              <a:rPr sz="2300" spc="175" dirty="0">
                <a:latin typeface="Times New Roman"/>
                <a:cs typeface="Times New Roman"/>
              </a:rPr>
              <a:t> </a:t>
            </a:r>
            <a:r>
              <a:rPr sz="2300" spc="120" dirty="0">
                <a:latin typeface="Times New Roman"/>
                <a:cs typeface="Times New Roman"/>
              </a:rPr>
              <a:t>8GB</a:t>
            </a:r>
            <a:r>
              <a:rPr sz="2300" spc="180" dirty="0">
                <a:latin typeface="Times New Roman"/>
                <a:cs typeface="Times New Roman"/>
              </a:rPr>
              <a:t> </a:t>
            </a:r>
            <a:r>
              <a:rPr sz="2300" spc="95" dirty="0">
                <a:latin typeface="Times New Roman"/>
                <a:cs typeface="Times New Roman"/>
              </a:rPr>
              <a:t>of</a:t>
            </a:r>
            <a:r>
              <a:rPr sz="2300" spc="175" dirty="0">
                <a:latin typeface="Times New Roman"/>
                <a:cs typeface="Times New Roman"/>
              </a:rPr>
              <a:t> </a:t>
            </a:r>
            <a:r>
              <a:rPr sz="2300" spc="235" dirty="0">
                <a:latin typeface="Times New Roman"/>
                <a:cs typeface="Times New Roman"/>
              </a:rPr>
              <a:t>RAM</a:t>
            </a:r>
            <a:r>
              <a:rPr sz="2300" spc="175" dirty="0">
                <a:latin typeface="Times New Roman"/>
                <a:cs typeface="Times New Roman"/>
              </a:rPr>
              <a:t> </a:t>
            </a:r>
            <a:r>
              <a:rPr sz="2300" dirty="0">
                <a:latin typeface="Times New Roman"/>
                <a:cs typeface="Times New Roman"/>
              </a:rPr>
              <a:t>is</a:t>
            </a:r>
            <a:r>
              <a:rPr sz="2300" spc="180" dirty="0">
                <a:latin typeface="Times New Roman"/>
                <a:cs typeface="Times New Roman"/>
              </a:rPr>
              <a:t> </a:t>
            </a:r>
            <a:r>
              <a:rPr sz="2300" spc="135" dirty="0">
                <a:latin typeface="Times New Roman"/>
                <a:cs typeface="Times New Roman"/>
              </a:rPr>
              <a:t>recommended</a:t>
            </a:r>
            <a:r>
              <a:rPr sz="2300" spc="175" dirty="0">
                <a:latin typeface="Times New Roman"/>
                <a:cs typeface="Times New Roman"/>
              </a:rPr>
              <a:t> </a:t>
            </a:r>
            <a:r>
              <a:rPr sz="2300" spc="130" dirty="0">
                <a:latin typeface="Times New Roman"/>
                <a:cs typeface="Times New Roman"/>
              </a:rPr>
              <a:t>for</a:t>
            </a:r>
            <a:r>
              <a:rPr sz="2300" spc="175" dirty="0">
                <a:latin typeface="Times New Roman"/>
                <a:cs typeface="Times New Roman"/>
              </a:rPr>
              <a:t> </a:t>
            </a:r>
            <a:r>
              <a:rPr sz="2300" spc="140" dirty="0">
                <a:latin typeface="Times New Roman"/>
                <a:cs typeface="Times New Roman"/>
              </a:rPr>
              <a:t>handling</a:t>
            </a:r>
            <a:r>
              <a:rPr sz="2300" spc="180" dirty="0">
                <a:latin typeface="Times New Roman"/>
                <a:cs typeface="Times New Roman"/>
              </a:rPr>
              <a:t> </a:t>
            </a:r>
            <a:r>
              <a:rPr sz="2300" spc="110" dirty="0">
                <a:latin typeface="Times New Roman"/>
                <a:cs typeface="Times New Roman"/>
              </a:rPr>
              <a:t>user</a:t>
            </a:r>
            <a:r>
              <a:rPr sz="2300" spc="175" dirty="0">
                <a:latin typeface="Times New Roman"/>
                <a:cs typeface="Times New Roman"/>
              </a:rPr>
              <a:t> </a:t>
            </a:r>
            <a:r>
              <a:rPr sz="2300" spc="140" dirty="0">
                <a:latin typeface="Times New Roman"/>
                <a:cs typeface="Times New Roman"/>
              </a:rPr>
              <a:t>interactions</a:t>
            </a:r>
            <a:r>
              <a:rPr sz="2300" spc="175" dirty="0">
                <a:latin typeface="Times New Roman"/>
                <a:cs typeface="Times New Roman"/>
              </a:rPr>
              <a:t> </a:t>
            </a:r>
            <a:r>
              <a:rPr sz="2300" spc="145" dirty="0">
                <a:latin typeface="Times New Roman"/>
                <a:cs typeface="Times New Roman"/>
              </a:rPr>
              <a:t>and </a:t>
            </a:r>
            <a:r>
              <a:rPr sz="2300" spc="140" dirty="0">
                <a:latin typeface="Times New Roman"/>
                <a:cs typeface="Times New Roman"/>
              </a:rPr>
              <a:t>maintaining</a:t>
            </a:r>
            <a:r>
              <a:rPr sz="2300" spc="190" dirty="0">
                <a:latin typeface="Times New Roman"/>
                <a:cs typeface="Times New Roman"/>
              </a:rPr>
              <a:t> </a:t>
            </a:r>
            <a:r>
              <a:rPr sz="2300" spc="130" dirty="0">
                <a:latin typeface="Times New Roman"/>
                <a:cs typeface="Times New Roman"/>
              </a:rPr>
              <a:t>context.</a:t>
            </a:r>
            <a:r>
              <a:rPr sz="2300" spc="190" dirty="0">
                <a:latin typeface="Times New Roman"/>
                <a:cs typeface="Times New Roman"/>
              </a:rPr>
              <a:t> </a:t>
            </a:r>
            <a:r>
              <a:rPr sz="2300" spc="145" dirty="0">
                <a:latin typeface="Times New Roman"/>
                <a:cs typeface="Times New Roman"/>
              </a:rPr>
              <a:t>Additional</a:t>
            </a:r>
            <a:r>
              <a:rPr sz="2300" spc="190" dirty="0">
                <a:latin typeface="Times New Roman"/>
                <a:cs typeface="Times New Roman"/>
              </a:rPr>
              <a:t> </a:t>
            </a:r>
            <a:r>
              <a:rPr sz="2300" spc="235" dirty="0">
                <a:latin typeface="Times New Roman"/>
                <a:cs typeface="Times New Roman"/>
              </a:rPr>
              <a:t>RAM</a:t>
            </a:r>
            <a:r>
              <a:rPr sz="2300" spc="190" dirty="0">
                <a:latin typeface="Times New Roman"/>
                <a:cs typeface="Times New Roman"/>
              </a:rPr>
              <a:t> </a:t>
            </a:r>
            <a:r>
              <a:rPr sz="2300" spc="125" dirty="0">
                <a:latin typeface="Times New Roman"/>
                <a:cs typeface="Times New Roman"/>
              </a:rPr>
              <a:t>may</a:t>
            </a:r>
            <a:r>
              <a:rPr sz="2300" spc="190" dirty="0">
                <a:latin typeface="Times New Roman"/>
                <a:cs typeface="Times New Roman"/>
              </a:rPr>
              <a:t> </a:t>
            </a:r>
            <a:r>
              <a:rPr sz="2300" spc="85" dirty="0">
                <a:latin typeface="Times New Roman"/>
                <a:cs typeface="Times New Roman"/>
              </a:rPr>
              <a:t>be</a:t>
            </a:r>
            <a:r>
              <a:rPr sz="2300" spc="190" dirty="0">
                <a:latin typeface="Times New Roman"/>
                <a:cs typeface="Times New Roman"/>
              </a:rPr>
              <a:t> </a:t>
            </a:r>
            <a:r>
              <a:rPr sz="2300" spc="95" dirty="0">
                <a:latin typeface="Times New Roman"/>
                <a:cs typeface="Times New Roman"/>
              </a:rPr>
              <a:t>beneficial</a:t>
            </a:r>
            <a:r>
              <a:rPr sz="2300" spc="190" dirty="0">
                <a:latin typeface="Times New Roman"/>
                <a:cs typeface="Times New Roman"/>
              </a:rPr>
              <a:t> </a:t>
            </a:r>
            <a:r>
              <a:rPr sz="2300" spc="130" dirty="0">
                <a:latin typeface="Times New Roman"/>
                <a:cs typeface="Times New Roman"/>
              </a:rPr>
              <a:t>for</a:t>
            </a:r>
            <a:r>
              <a:rPr sz="2300" spc="190" dirty="0">
                <a:latin typeface="Times New Roman"/>
                <a:cs typeface="Times New Roman"/>
              </a:rPr>
              <a:t> </a:t>
            </a:r>
            <a:r>
              <a:rPr sz="2300" spc="125" dirty="0">
                <a:latin typeface="Times New Roman"/>
                <a:cs typeface="Times New Roman"/>
              </a:rPr>
              <a:t>larger</a:t>
            </a:r>
            <a:r>
              <a:rPr sz="2300" spc="190" dirty="0">
                <a:latin typeface="Times New Roman"/>
                <a:cs typeface="Times New Roman"/>
              </a:rPr>
              <a:t> </a:t>
            </a:r>
            <a:r>
              <a:rPr sz="2300" spc="135" dirty="0">
                <a:latin typeface="Times New Roman"/>
                <a:cs typeface="Times New Roman"/>
              </a:rPr>
              <a:t>conversational</a:t>
            </a:r>
            <a:r>
              <a:rPr sz="2300" spc="190" dirty="0">
                <a:latin typeface="Times New Roman"/>
                <a:cs typeface="Times New Roman"/>
              </a:rPr>
              <a:t> </a:t>
            </a:r>
            <a:r>
              <a:rPr sz="2300" spc="140" dirty="0">
                <a:latin typeface="Times New Roman"/>
                <a:cs typeface="Times New Roman"/>
              </a:rPr>
              <a:t>datasets</a:t>
            </a:r>
            <a:r>
              <a:rPr sz="2300" spc="190" dirty="0">
                <a:latin typeface="Times New Roman"/>
                <a:cs typeface="Times New Roman"/>
              </a:rPr>
              <a:t> </a:t>
            </a:r>
            <a:r>
              <a:rPr sz="2300" spc="170" dirty="0">
                <a:latin typeface="Times New Roman"/>
                <a:cs typeface="Times New Roman"/>
              </a:rPr>
              <a:t>and</a:t>
            </a:r>
            <a:r>
              <a:rPr sz="2300" spc="190" dirty="0">
                <a:latin typeface="Times New Roman"/>
                <a:cs typeface="Times New Roman"/>
              </a:rPr>
              <a:t> </a:t>
            </a:r>
            <a:r>
              <a:rPr sz="2300" spc="114" dirty="0">
                <a:latin typeface="Times New Roman"/>
                <a:cs typeface="Times New Roman"/>
              </a:rPr>
              <a:t>more </a:t>
            </a:r>
            <a:r>
              <a:rPr sz="2300" spc="105" dirty="0">
                <a:latin typeface="Times New Roman"/>
                <a:cs typeface="Times New Roman"/>
              </a:rPr>
              <a:t>complex</a:t>
            </a:r>
            <a:r>
              <a:rPr sz="2300" spc="180" dirty="0">
                <a:latin typeface="Times New Roman"/>
                <a:cs typeface="Times New Roman"/>
              </a:rPr>
              <a:t> </a:t>
            </a:r>
            <a:r>
              <a:rPr sz="2300" spc="100" dirty="0">
                <a:latin typeface="Times New Roman"/>
                <a:cs typeface="Times New Roman"/>
              </a:rPr>
              <a:t>models.</a:t>
            </a:r>
            <a:endParaRPr sz="2300" dirty="0">
              <a:latin typeface="Times New Roman"/>
              <a:cs typeface="Times New Roman"/>
            </a:endParaRPr>
          </a:p>
          <a:p>
            <a:pPr marL="499745" marR="5080">
              <a:lnSpc>
                <a:spcPts val="2480"/>
              </a:lnSpc>
              <a:spcBef>
                <a:spcPts val="2460"/>
              </a:spcBef>
            </a:pPr>
            <a:r>
              <a:rPr sz="2300" spc="155" dirty="0">
                <a:latin typeface="Times New Roman"/>
                <a:cs typeface="Times New Roman"/>
              </a:rPr>
              <a:t>Internet</a:t>
            </a:r>
            <a:r>
              <a:rPr sz="2300" spc="185" dirty="0">
                <a:latin typeface="Times New Roman"/>
                <a:cs typeface="Times New Roman"/>
              </a:rPr>
              <a:t> </a:t>
            </a:r>
            <a:r>
              <a:rPr sz="2300" spc="140" dirty="0">
                <a:latin typeface="Times New Roman"/>
                <a:cs typeface="Times New Roman"/>
              </a:rPr>
              <a:t>Connection:</a:t>
            </a:r>
            <a:r>
              <a:rPr sz="2300" spc="185" dirty="0">
                <a:latin typeface="Times New Roman"/>
                <a:cs typeface="Times New Roman"/>
              </a:rPr>
              <a:t> </a:t>
            </a:r>
            <a:r>
              <a:rPr sz="2300" spc="145" dirty="0">
                <a:latin typeface="Times New Roman"/>
                <a:cs typeface="Times New Roman"/>
              </a:rPr>
              <a:t>An</a:t>
            </a:r>
            <a:r>
              <a:rPr sz="2300" spc="190" dirty="0">
                <a:latin typeface="Times New Roman"/>
                <a:cs typeface="Times New Roman"/>
              </a:rPr>
              <a:t> </a:t>
            </a:r>
            <a:r>
              <a:rPr sz="2300" spc="140" dirty="0">
                <a:latin typeface="Times New Roman"/>
                <a:cs typeface="Times New Roman"/>
              </a:rPr>
              <a:t>internet</a:t>
            </a:r>
            <a:r>
              <a:rPr sz="2300" spc="185" dirty="0">
                <a:latin typeface="Times New Roman"/>
                <a:cs typeface="Times New Roman"/>
              </a:rPr>
              <a:t> </a:t>
            </a:r>
            <a:r>
              <a:rPr sz="2300" spc="135" dirty="0">
                <a:latin typeface="Times New Roman"/>
                <a:cs typeface="Times New Roman"/>
              </a:rPr>
              <a:t>connection</a:t>
            </a:r>
            <a:r>
              <a:rPr sz="2300" spc="185" dirty="0">
                <a:latin typeface="Times New Roman"/>
                <a:cs typeface="Times New Roman"/>
              </a:rPr>
              <a:t> </a:t>
            </a:r>
            <a:r>
              <a:rPr sz="2300" dirty="0">
                <a:latin typeface="Times New Roman"/>
                <a:cs typeface="Times New Roman"/>
              </a:rPr>
              <a:t>is</a:t>
            </a:r>
            <a:r>
              <a:rPr sz="2300" spc="190" dirty="0">
                <a:latin typeface="Times New Roman"/>
                <a:cs typeface="Times New Roman"/>
              </a:rPr>
              <a:t> </a:t>
            </a:r>
            <a:r>
              <a:rPr sz="2300" spc="100" dirty="0">
                <a:latin typeface="Times New Roman"/>
                <a:cs typeface="Times New Roman"/>
              </a:rPr>
              <a:t>necessary</a:t>
            </a:r>
            <a:r>
              <a:rPr sz="2300" spc="185" dirty="0">
                <a:latin typeface="Times New Roman"/>
                <a:cs typeface="Times New Roman"/>
              </a:rPr>
              <a:t> </a:t>
            </a:r>
            <a:r>
              <a:rPr sz="2300" spc="130" dirty="0">
                <a:latin typeface="Times New Roman"/>
                <a:cs typeface="Times New Roman"/>
              </a:rPr>
              <a:t>for</a:t>
            </a:r>
            <a:r>
              <a:rPr sz="2300" spc="190" dirty="0">
                <a:latin typeface="Times New Roman"/>
                <a:cs typeface="Times New Roman"/>
              </a:rPr>
              <a:t> </a:t>
            </a:r>
            <a:r>
              <a:rPr sz="2300" spc="85" dirty="0">
                <a:latin typeface="Times New Roman"/>
                <a:cs typeface="Times New Roman"/>
              </a:rPr>
              <a:t>accessing</a:t>
            </a:r>
            <a:r>
              <a:rPr sz="2300" spc="185" dirty="0">
                <a:latin typeface="Times New Roman"/>
                <a:cs typeface="Times New Roman"/>
              </a:rPr>
              <a:t> </a:t>
            </a:r>
            <a:r>
              <a:rPr sz="2300" spc="125" dirty="0">
                <a:latin typeface="Times New Roman"/>
                <a:cs typeface="Times New Roman"/>
              </a:rPr>
              <a:t>external</a:t>
            </a:r>
            <a:r>
              <a:rPr sz="2300" spc="185" dirty="0">
                <a:latin typeface="Times New Roman"/>
                <a:cs typeface="Times New Roman"/>
              </a:rPr>
              <a:t> </a:t>
            </a:r>
            <a:r>
              <a:rPr sz="2300" spc="135" dirty="0">
                <a:latin typeface="Times New Roman"/>
                <a:cs typeface="Times New Roman"/>
              </a:rPr>
              <a:t>APIs,</a:t>
            </a:r>
            <a:r>
              <a:rPr sz="2300" spc="190" dirty="0">
                <a:latin typeface="Times New Roman"/>
                <a:cs typeface="Times New Roman"/>
              </a:rPr>
              <a:t> </a:t>
            </a:r>
            <a:r>
              <a:rPr sz="2300" spc="114" dirty="0">
                <a:latin typeface="Times New Roman"/>
                <a:cs typeface="Times New Roman"/>
              </a:rPr>
              <a:t>retrieving</a:t>
            </a:r>
            <a:r>
              <a:rPr sz="2300" spc="185" dirty="0">
                <a:latin typeface="Times New Roman"/>
                <a:cs typeface="Times New Roman"/>
              </a:rPr>
              <a:t> </a:t>
            </a:r>
            <a:r>
              <a:rPr sz="2300" spc="125" dirty="0">
                <a:latin typeface="Times New Roman"/>
                <a:cs typeface="Times New Roman"/>
              </a:rPr>
              <a:t>real-</a:t>
            </a:r>
            <a:r>
              <a:rPr sz="2300" spc="85" dirty="0">
                <a:latin typeface="Times New Roman"/>
                <a:cs typeface="Times New Roman"/>
              </a:rPr>
              <a:t>time </a:t>
            </a:r>
            <a:r>
              <a:rPr sz="2300" spc="135" dirty="0">
                <a:latin typeface="Times New Roman"/>
                <a:cs typeface="Times New Roman"/>
              </a:rPr>
              <a:t>reservation</a:t>
            </a:r>
            <a:r>
              <a:rPr sz="2300" spc="180" dirty="0">
                <a:latin typeface="Times New Roman"/>
                <a:cs typeface="Times New Roman"/>
              </a:rPr>
              <a:t> </a:t>
            </a:r>
            <a:r>
              <a:rPr sz="2300" spc="150" dirty="0">
                <a:latin typeface="Times New Roman"/>
                <a:cs typeface="Times New Roman"/>
              </a:rPr>
              <a:t>information,</a:t>
            </a:r>
            <a:r>
              <a:rPr sz="2300" spc="180" dirty="0">
                <a:latin typeface="Times New Roman"/>
                <a:cs typeface="Times New Roman"/>
              </a:rPr>
              <a:t> </a:t>
            </a:r>
            <a:r>
              <a:rPr sz="2300" spc="170" dirty="0">
                <a:latin typeface="Times New Roman"/>
                <a:cs typeface="Times New Roman"/>
              </a:rPr>
              <a:t>and</a:t>
            </a:r>
            <a:r>
              <a:rPr sz="2300" spc="180" dirty="0">
                <a:latin typeface="Times New Roman"/>
                <a:cs typeface="Times New Roman"/>
              </a:rPr>
              <a:t> </a:t>
            </a:r>
            <a:r>
              <a:rPr sz="2300" spc="130" dirty="0">
                <a:latin typeface="Times New Roman"/>
                <a:cs typeface="Times New Roman"/>
              </a:rPr>
              <a:t>providing</a:t>
            </a:r>
            <a:r>
              <a:rPr sz="2300" spc="180" dirty="0">
                <a:latin typeface="Times New Roman"/>
                <a:cs typeface="Times New Roman"/>
              </a:rPr>
              <a:t> </a:t>
            </a:r>
            <a:r>
              <a:rPr sz="2300" spc="150" dirty="0">
                <a:latin typeface="Times New Roman"/>
                <a:cs typeface="Times New Roman"/>
              </a:rPr>
              <a:t>updates</a:t>
            </a:r>
            <a:r>
              <a:rPr sz="2300" spc="185" dirty="0">
                <a:latin typeface="Times New Roman"/>
                <a:cs typeface="Times New Roman"/>
              </a:rPr>
              <a:t> </a:t>
            </a:r>
            <a:r>
              <a:rPr sz="2300" spc="160" dirty="0">
                <a:latin typeface="Times New Roman"/>
                <a:cs typeface="Times New Roman"/>
              </a:rPr>
              <a:t>to</a:t>
            </a:r>
            <a:r>
              <a:rPr sz="2300" spc="180" dirty="0">
                <a:latin typeface="Times New Roman"/>
                <a:cs typeface="Times New Roman"/>
              </a:rPr>
              <a:t> </a:t>
            </a:r>
            <a:r>
              <a:rPr sz="2300" spc="95" dirty="0">
                <a:latin typeface="Times New Roman"/>
                <a:cs typeface="Times New Roman"/>
              </a:rPr>
              <a:t>users.</a:t>
            </a:r>
            <a:endParaRPr sz="2300"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47800" y="1333500"/>
            <a:ext cx="15392400" cy="7620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1750">
              <a:lnSpc>
                <a:spcPct val="100000"/>
              </a:lnSpc>
              <a:spcBef>
                <a:spcPts val="100"/>
              </a:spcBef>
            </a:pPr>
            <a:r>
              <a:rPr sz="6000" spc="275" dirty="0"/>
              <a:t>SYSTEM</a:t>
            </a:r>
            <a:r>
              <a:rPr sz="6000" spc="395" dirty="0"/>
              <a:t> </a:t>
            </a:r>
            <a:r>
              <a:rPr sz="6000" spc="275" dirty="0"/>
              <a:t>APPROACH</a:t>
            </a:r>
            <a:endParaRPr sz="6000"/>
          </a:p>
        </p:txBody>
      </p:sp>
      <p:sp>
        <p:nvSpPr>
          <p:cNvPr id="3" name="object 3"/>
          <p:cNvSpPr txBox="1"/>
          <p:nvPr/>
        </p:nvSpPr>
        <p:spPr>
          <a:xfrm>
            <a:off x="1840878" y="3104316"/>
            <a:ext cx="2809240" cy="635000"/>
          </a:xfrm>
          <a:prstGeom prst="rect">
            <a:avLst/>
          </a:prstGeom>
        </p:spPr>
        <p:txBody>
          <a:bodyPr vert="horz" wrap="square" lIns="0" tIns="12700" rIns="0" bIns="0" rtlCol="0">
            <a:spAutoFit/>
          </a:bodyPr>
          <a:lstStyle/>
          <a:p>
            <a:pPr marL="12700">
              <a:lnSpc>
                <a:spcPct val="100000"/>
              </a:lnSpc>
              <a:spcBef>
                <a:spcPts val="100"/>
              </a:spcBef>
            </a:pPr>
            <a:r>
              <a:rPr sz="4000" b="1" spc="75" dirty="0">
                <a:latin typeface="Times New Roman"/>
                <a:cs typeface="Times New Roman"/>
              </a:rPr>
              <a:t>2.Software:</a:t>
            </a:r>
            <a:r>
              <a:rPr sz="4000" spc="75" dirty="0">
                <a:latin typeface="Times New Roman"/>
                <a:cs typeface="Times New Roman"/>
              </a:rPr>
              <a:t>:</a:t>
            </a:r>
            <a:endParaRPr sz="4000">
              <a:latin typeface="Times New Roman"/>
              <a:cs typeface="Times New Roman"/>
            </a:endParaRPr>
          </a:p>
        </p:txBody>
      </p:sp>
      <p:pic>
        <p:nvPicPr>
          <p:cNvPr id="4" name="object 4"/>
          <p:cNvPicPr/>
          <p:nvPr/>
        </p:nvPicPr>
        <p:blipFill>
          <a:blip r:embed="rId2" cstate="print"/>
          <a:stretch>
            <a:fillRect/>
          </a:stretch>
        </p:blipFill>
        <p:spPr>
          <a:xfrm>
            <a:off x="2096890" y="4330676"/>
            <a:ext cx="66675" cy="66674"/>
          </a:xfrm>
          <a:prstGeom prst="rect">
            <a:avLst/>
          </a:prstGeom>
        </p:spPr>
      </p:pic>
      <p:pic>
        <p:nvPicPr>
          <p:cNvPr id="5" name="object 5"/>
          <p:cNvPicPr/>
          <p:nvPr/>
        </p:nvPicPr>
        <p:blipFill>
          <a:blip r:embed="rId2" cstate="print"/>
          <a:stretch>
            <a:fillRect/>
          </a:stretch>
        </p:blipFill>
        <p:spPr>
          <a:xfrm>
            <a:off x="2096890" y="5245076"/>
            <a:ext cx="66675" cy="66674"/>
          </a:xfrm>
          <a:prstGeom prst="rect">
            <a:avLst/>
          </a:prstGeom>
        </p:spPr>
      </p:pic>
      <p:pic>
        <p:nvPicPr>
          <p:cNvPr id="6" name="object 6"/>
          <p:cNvPicPr/>
          <p:nvPr/>
        </p:nvPicPr>
        <p:blipFill>
          <a:blip r:embed="rId2" cstate="print"/>
          <a:stretch>
            <a:fillRect/>
          </a:stretch>
        </p:blipFill>
        <p:spPr>
          <a:xfrm>
            <a:off x="2096890" y="6159476"/>
            <a:ext cx="66675" cy="66674"/>
          </a:xfrm>
          <a:prstGeom prst="rect">
            <a:avLst/>
          </a:prstGeom>
        </p:spPr>
      </p:pic>
      <p:pic>
        <p:nvPicPr>
          <p:cNvPr id="7" name="object 7"/>
          <p:cNvPicPr/>
          <p:nvPr/>
        </p:nvPicPr>
        <p:blipFill>
          <a:blip r:embed="rId2" cstate="print"/>
          <a:stretch>
            <a:fillRect/>
          </a:stretch>
        </p:blipFill>
        <p:spPr>
          <a:xfrm>
            <a:off x="2096890" y="7073876"/>
            <a:ext cx="66675" cy="66674"/>
          </a:xfrm>
          <a:prstGeom prst="rect">
            <a:avLst/>
          </a:prstGeom>
        </p:spPr>
      </p:pic>
      <p:pic>
        <p:nvPicPr>
          <p:cNvPr id="8" name="object 8"/>
          <p:cNvPicPr/>
          <p:nvPr/>
        </p:nvPicPr>
        <p:blipFill>
          <a:blip r:embed="rId2" cstate="print"/>
          <a:stretch>
            <a:fillRect/>
          </a:stretch>
        </p:blipFill>
        <p:spPr>
          <a:xfrm>
            <a:off x="2096890" y="7988276"/>
            <a:ext cx="66675" cy="66674"/>
          </a:xfrm>
          <a:prstGeom prst="rect">
            <a:avLst/>
          </a:prstGeom>
        </p:spPr>
      </p:pic>
      <p:sp>
        <p:nvSpPr>
          <p:cNvPr id="9" name="object 9"/>
          <p:cNvSpPr txBox="1"/>
          <p:nvPr/>
        </p:nvSpPr>
        <p:spPr>
          <a:xfrm>
            <a:off x="2273351" y="4133858"/>
            <a:ext cx="13927455" cy="4323080"/>
          </a:xfrm>
          <a:prstGeom prst="rect">
            <a:avLst/>
          </a:prstGeom>
        </p:spPr>
        <p:txBody>
          <a:bodyPr vert="horz" wrap="square" lIns="0" tIns="48260" rIns="0" bIns="0" rtlCol="0">
            <a:spAutoFit/>
          </a:bodyPr>
          <a:lstStyle/>
          <a:p>
            <a:pPr marL="12700" marR="5715">
              <a:lnSpc>
                <a:spcPts val="2400"/>
              </a:lnSpc>
              <a:spcBef>
                <a:spcPts val="380"/>
              </a:spcBef>
            </a:pPr>
            <a:r>
              <a:rPr sz="2200" spc="140" dirty="0">
                <a:latin typeface="Times New Roman"/>
                <a:cs typeface="Times New Roman"/>
              </a:rPr>
              <a:t>Python:</a:t>
            </a:r>
            <a:r>
              <a:rPr sz="2200" spc="175" dirty="0">
                <a:latin typeface="Times New Roman"/>
                <a:cs typeface="Times New Roman"/>
              </a:rPr>
              <a:t> </a:t>
            </a:r>
            <a:r>
              <a:rPr sz="2200" spc="114" dirty="0">
                <a:latin typeface="Times New Roman"/>
                <a:cs typeface="Times New Roman"/>
              </a:rPr>
              <a:t>The</a:t>
            </a:r>
            <a:r>
              <a:rPr sz="2200" spc="175" dirty="0">
                <a:latin typeface="Times New Roman"/>
                <a:cs typeface="Times New Roman"/>
              </a:rPr>
              <a:t> </a:t>
            </a:r>
            <a:r>
              <a:rPr sz="2200" spc="120" dirty="0">
                <a:latin typeface="Times New Roman"/>
                <a:cs typeface="Times New Roman"/>
              </a:rPr>
              <a:t>project</a:t>
            </a:r>
            <a:r>
              <a:rPr sz="2200" spc="175" dirty="0">
                <a:latin typeface="Times New Roman"/>
                <a:cs typeface="Times New Roman"/>
              </a:rPr>
              <a:t> </a:t>
            </a:r>
            <a:r>
              <a:rPr sz="2200" dirty="0">
                <a:latin typeface="Times New Roman"/>
                <a:cs typeface="Times New Roman"/>
              </a:rPr>
              <a:t>is</a:t>
            </a:r>
            <a:r>
              <a:rPr sz="2200" spc="175" dirty="0">
                <a:latin typeface="Times New Roman"/>
                <a:cs typeface="Times New Roman"/>
              </a:rPr>
              <a:t> </a:t>
            </a:r>
            <a:r>
              <a:rPr sz="2200" spc="120" dirty="0">
                <a:latin typeface="Times New Roman"/>
                <a:cs typeface="Times New Roman"/>
              </a:rPr>
              <a:t>implemented</a:t>
            </a:r>
            <a:r>
              <a:rPr sz="2200" spc="175" dirty="0">
                <a:latin typeface="Times New Roman"/>
                <a:cs typeface="Times New Roman"/>
              </a:rPr>
              <a:t> </a:t>
            </a:r>
            <a:r>
              <a:rPr sz="2200" spc="100" dirty="0">
                <a:latin typeface="Times New Roman"/>
                <a:cs typeface="Times New Roman"/>
              </a:rPr>
              <a:t>using</a:t>
            </a:r>
            <a:r>
              <a:rPr sz="2200" spc="175" dirty="0">
                <a:latin typeface="Times New Roman"/>
                <a:cs typeface="Times New Roman"/>
              </a:rPr>
              <a:t> </a:t>
            </a:r>
            <a:r>
              <a:rPr sz="2200" spc="120" dirty="0">
                <a:latin typeface="Times New Roman"/>
                <a:cs typeface="Times New Roman"/>
              </a:rPr>
              <a:t>the</a:t>
            </a:r>
            <a:r>
              <a:rPr sz="2200" spc="175" dirty="0">
                <a:latin typeface="Times New Roman"/>
                <a:cs typeface="Times New Roman"/>
              </a:rPr>
              <a:t> </a:t>
            </a:r>
            <a:r>
              <a:rPr sz="2200" spc="155" dirty="0">
                <a:latin typeface="Times New Roman"/>
                <a:cs typeface="Times New Roman"/>
              </a:rPr>
              <a:t>Python</a:t>
            </a:r>
            <a:r>
              <a:rPr sz="2200" spc="175" dirty="0">
                <a:latin typeface="Times New Roman"/>
                <a:cs typeface="Times New Roman"/>
              </a:rPr>
              <a:t> </a:t>
            </a:r>
            <a:r>
              <a:rPr sz="2200" spc="145" dirty="0">
                <a:latin typeface="Times New Roman"/>
                <a:cs typeface="Times New Roman"/>
              </a:rPr>
              <a:t>programming</a:t>
            </a:r>
            <a:r>
              <a:rPr sz="2200" spc="175" dirty="0">
                <a:latin typeface="Times New Roman"/>
                <a:cs typeface="Times New Roman"/>
              </a:rPr>
              <a:t> </a:t>
            </a:r>
            <a:r>
              <a:rPr sz="2200" spc="120" dirty="0">
                <a:latin typeface="Times New Roman"/>
                <a:cs typeface="Times New Roman"/>
              </a:rPr>
              <a:t>language</a:t>
            </a:r>
            <a:r>
              <a:rPr sz="2200" spc="175" dirty="0">
                <a:latin typeface="Times New Roman"/>
                <a:cs typeface="Times New Roman"/>
              </a:rPr>
              <a:t> </a:t>
            </a:r>
            <a:r>
              <a:rPr sz="2200" spc="120" dirty="0">
                <a:latin typeface="Times New Roman"/>
                <a:cs typeface="Times New Roman"/>
              </a:rPr>
              <a:t>for</a:t>
            </a:r>
            <a:r>
              <a:rPr sz="2200" spc="175" dirty="0">
                <a:latin typeface="Times New Roman"/>
                <a:cs typeface="Times New Roman"/>
              </a:rPr>
              <a:t> </a:t>
            </a:r>
            <a:r>
              <a:rPr sz="2200" spc="80" dirty="0">
                <a:latin typeface="Times New Roman"/>
                <a:cs typeface="Times New Roman"/>
              </a:rPr>
              <a:t>its</a:t>
            </a:r>
            <a:r>
              <a:rPr sz="2200" spc="175" dirty="0">
                <a:latin typeface="Times New Roman"/>
                <a:cs typeface="Times New Roman"/>
              </a:rPr>
              <a:t> </a:t>
            </a:r>
            <a:r>
              <a:rPr sz="2200" spc="105" dirty="0">
                <a:latin typeface="Times New Roman"/>
                <a:cs typeface="Times New Roman"/>
              </a:rPr>
              <a:t>versatility</a:t>
            </a:r>
            <a:r>
              <a:rPr sz="2200" spc="175" dirty="0">
                <a:latin typeface="Times New Roman"/>
                <a:cs typeface="Times New Roman"/>
              </a:rPr>
              <a:t> </a:t>
            </a:r>
            <a:r>
              <a:rPr sz="2200" spc="165" dirty="0">
                <a:latin typeface="Times New Roman"/>
                <a:cs typeface="Times New Roman"/>
              </a:rPr>
              <a:t>and</a:t>
            </a:r>
            <a:r>
              <a:rPr sz="2200" spc="175" dirty="0">
                <a:latin typeface="Times New Roman"/>
                <a:cs typeface="Times New Roman"/>
              </a:rPr>
              <a:t> </a:t>
            </a:r>
            <a:r>
              <a:rPr sz="2200" spc="75" dirty="0">
                <a:latin typeface="Times New Roman"/>
                <a:cs typeface="Times New Roman"/>
              </a:rPr>
              <a:t>extensive </a:t>
            </a:r>
            <a:r>
              <a:rPr sz="2200" spc="100" dirty="0">
                <a:latin typeface="Times New Roman"/>
                <a:cs typeface="Times New Roman"/>
              </a:rPr>
              <a:t>libraries.</a:t>
            </a:r>
            <a:endParaRPr sz="2200">
              <a:latin typeface="Times New Roman"/>
              <a:cs typeface="Times New Roman"/>
            </a:endParaRPr>
          </a:p>
          <a:p>
            <a:pPr marL="12700" marR="252729">
              <a:lnSpc>
                <a:spcPts val="2400"/>
              </a:lnSpc>
              <a:spcBef>
                <a:spcPts val="2400"/>
              </a:spcBef>
            </a:pPr>
            <a:r>
              <a:rPr sz="2200" spc="140" dirty="0">
                <a:latin typeface="Times New Roman"/>
                <a:cs typeface="Times New Roman"/>
              </a:rPr>
              <a:t>TensorFlow/Keras:</a:t>
            </a:r>
            <a:r>
              <a:rPr sz="2200" spc="195" dirty="0">
                <a:latin typeface="Times New Roman"/>
                <a:cs typeface="Times New Roman"/>
              </a:rPr>
              <a:t> </a:t>
            </a:r>
            <a:r>
              <a:rPr sz="2200" spc="140" dirty="0">
                <a:latin typeface="Times New Roman"/>
                <a:cs typeface="Times New Roman"/>
              </a:rPr>
              <a:t>TensorFlow,</a:t>
            </a:r>
            <a:r>
              <a:rPr sz="2200" spc="195" dirty="0">
                <a:latin typeface="Times New Roman"/>
                <a:cs typeface="Times New Roman"/>
              </a:rPr>
              <a:t> </a:t>
            </a:r>
            <a:r>
              <a:rPr sz="2200" spc="125" dirty="0">
                <a:latin typeface="Times New Roman"/>
                <a:cs typeface="Times New Roman"/>
              </a:rPr>
              <a:t>along</a:t>
            </a:r>
            <a:r>
              <a:rPr sz="2200" spc="195" dirty="0">
                <a:latin typeface="Times New Roman"/>
                <a:cs typeface="Times New Roman"/>
              </a:rPr>
              <a:t> </a:t>
            </a:r>
            <a:r>
              <a:rPr sz="2200" spc="105" dirty="0">
                <a:latin typeface="Times New Roman"/>
                <a:cs typeface="Times New Roman"/>
              </a:rPr>
              <a:t>with</a:t>
            </a:r>
            <a:r>
              <a:rPr sz="2200" spc="200" dirty="0">
                <a:latin typeface="Times New Roman"/>
                <a:cs typeface="Times New Roman"/>
              </a:rPr>
              <a:t> </a:t>
            </a:r>
            <a:r>
              <a:rPr sz="2200" spc="80" dirty="0">
                <a:latin typeface="Times New Roman"/>
                <a:cs typeface="Times New Roman"/>
              </a:rPr>
              <a:t>its</a:t>
            </a:r>
            <a:r>
              <a:rPr sz="2200" spc="195" dirty="0">
                <a:latin typeface="Times New Roman"/>
                <a:cs typeface="Times New Roman"/>
              </a:rPr>
              <a:t> </a:t>
            </a:r>
            <a:r>
              <a:rPr sz="2200" spc="114" dirty="0">
                <a:latin typeface="Times New Roman"/>
                <a:cs typeface="Times New Roman"/>
              </a:rPr>
              <a:t>high-</a:t>
            </a:r>
            <a:r>
              <a:rPr sz="2200" dirty="0">
                <a:latin typeface="Times New Roman"/>
                <a:cs typeface="Times New Roman"/>
              </a:rPr>
              <a:t>level</a:t>
            </a:r>
            <a:r>
              <a:rPr sz="2200" spc="195" dirty="0">
                <a:latin typeface="Times New Roman"/>
                <a:cs typeface="Times New Roman"/>
              </a:rPr>
              <a:t> </a:t>
            </a:r>
            <a:r>
              <a:rPr sz="2200" spc="150" dirty="0">
                <a:latin typeface="Times New Roman"/>
                <a:cs typeface="Times New Roman"/>
              </a:rPr>
              <a:t>API</a:t>
            </a:r>
            <a:r>
              <a:rPr sz="2200" spc="200" dirty="0">
                <a:latin typeface="Times New Roman"/>
                <a:cs typeface="Times New Roman"/>
              </a:rPr>
              <a:t> </a:t>
            </a:r>
            <a:r>
              <a:rPr sz="2200" spc="140" dirty="0">
                <a:latin typeface="Times New Roman"/>
                <a:cs typeface="Times New Roman"/>
              </a:rPr>
              <a:t>Keras,</a:t>
            </a:r>
            <a:r>
              <a:rPr sz="2200" spc="195" dirty="0">
                <a:latin typeface="Times New Roman"/>
                <a:cs typeface="Times New Roman"/>
              </a:rPr>
              <a:t> </a:t>
            </a:r>
            <a:r>
              <a:rPr sz="2200" dirty="0">
                <a:latin typeface="Times New Roman"/>
                <a:cs typeface="Times New Roman"/>
              </a:rPr>
              <a:t>is</a:t>
            </a:r>
            <a:r>
              <a:rPr sz="2200" spc="195" dirty="0">
                <a:latin typeface="Times New Roman"/>
                <a:cs typeface="Times New Roman"/>
              </a:rPr>
              <a:t> </a:t>
            </a:r>
            <a:r>
              <a:rPr sz="2200" spc="100" dirty="0">
                <a:latin typeface="Times New Roman"/>
                <a:cs typeface="Times New Roman"/>
              </a:rPr>
              <a:t>utilized</a:t>
            </a:r>
            <a:r>
              <a:rPr sz="2200" spc="200" dirty="0">
                <a:latin typeface="Times New Roman"/>
                <a:cs typeface="Times New Roman"/>
              </a:rPr>
              <a:t> </a:t>
            </a:r>
            <a:r>
              <a:rPr sz="2200" spc="120" dirty="0">
                <a:latin typeface="Times New Roman"/>
                <a:cs typeface="Times New Roman"/>
              </a:rPr>
              <a:t>for</a:t>
            </a:r>
            <a:r>
              <a:rPr sz="2200" spc="195" dirty="0">
                <a:latin typeface="Times New Roman"/>
                <a:cs typeface="Times New Roman"/>
              </a:rPr>
              <a:t> </a:t>
            </a:r>
            <a:r>
              <a:rPr sz="2200" spc="114" dirty="0">
                <a:latin typeface="Times New Roman"/>
                <a:cs typeface="Times New Roman"/>
              </a:rPr>
              <a:t>building,</a:t>
            </a:r>
            <a:r>
              <a:rPr sz="2200" spc="195" dirty="0">
                <a:latin typeface="Times New Roman"/>
                <a:cs typeface="Times New Roman"/>
              </a:rPr>
              <a:t> </a:t>
            </a:r>
            <a:r>
              <a:rPr sz="2200" spc="130" dirty="0">
                <a:latin typeface="Times New Roman"/>
                <a:cs typeface="Times New Roman"/>
              </a:rPr>
              <a:t>training,</a:t>
            </a:r>
            <a:r>
              <a:rPr sz="2200" spc="200" dirty="0">
                <a:latin typeface="Times New Roman"/>
                <a:cs typeface="Times New Roman"/>
              </a:rPr>
              <a:t> </a:t>
            </a:r>
            <a:r>
              <a:rPr sz="2200" spc="140" dirty="0">
                <a:latin typeface="Times New Roman"/>
                <a:cs typeface="Times New Roman"/>
              </a:rPr>
              <a:t>and </a:t>
            </a:r>
            <a:r>
              <a:rPr sz="2200" spc="110" dirty="0">
                <a:latin typeface="Times New Roman"/>
                <a:cs typeface="Times New Roman"/>
              </a:rPr>
              <a:t>deploying</a:t>
            </a:r>
            <a:r>
              <a:rPr sz="2200" spc="170" dirty="0">
                <a:latin typeface="Times New Roman"/>
                <a:cs typeface="Times New Roman"/>
              </a:rPr>
              <a:t> </a:t>
            </a:r>
            <a:r>
              <a:rPr sz="2200" spc="160" dirty="0">
                <a:latin typeface="Times New Roman"/>
                <a:cs typeface="Times New Roman"/>
              </a:rPr>
              <a:t>LSTM</a:t>
            </a:r>
            <a:r>
              <a:rPr sz="2200" spc="175" dirty="0">
                <a:latin typeface="Times New Roman"/>
                <a:cs typeface="Times New Roman"/>
              </a:rPr>
              <a:t> </a:t>
            </a:r>
            <a:r>
              <a:rPr sz="2200" spc="105" dirty="0">
                <a:latin typeface="Times New Roman"/>
                <a:cs typeface="Times New Roman"/>
              </a:rPr>
              <a:t>models</a:t>
            </a:r>
            <a:r>
              <a:rPr sz="2200" spc="170" dirty="0">
                <a:latin typeface="Times New Roman"/>
                <a:cs typeface="Times New Roman"/>
              </a:rPr>
              <a:t> </a:t>
            </a:r>
            <a:r>
              <a:rPr sz="2200" spc="120" dirty="0">
                <a:latin typeface="Times New Roman"/>
                <a:cs typeface="Times New Roman"/>
              </a:rPr>
              <a:t>due</a:t>
            </a:r>
            <a:r>
              <a:rPr sz="2200" spc="175" dirty="0">
                <a:latin typeface="Times New Roman"/>
                <a:cs typeface="Times New Roman"/>
              </a:rPr>
              <a:t> </a:t>
            </a:r>
            <a:r>
              <a:rPr sz="2200" spc="150" dirty="0">
                <a:latin typeface="Times New Roman"/>
                <a:cs typeface="Times New Roman"/>
              </a:rPr>
              <a:t>to</a:t>
            </a:r>
            <a:r>
              <a:rPr sz="2200" spc="170" dirty="0">
                <a:latin typeface="Times New Roman"/>
                <a:cs typeface="Times New Roman"/>
              </a:rPr>
              <a:t> </a:t>
            </a:r>
            <a:r>
              <a:rPr sz="2200" spc="80" dirty="0">
                <a:latin typeface="Times New Roman"/>
                <a:cs typeface="Times New Roman"/>
              </a:rPr>
              <a:t>its</a:t>
            </a:r>
            <a:r>
              <a:rPr sz="2200" spc="175" dirty="0">
                <a:latin typeface="Times New Roman"/>
                <a:cs typeface="Times New Roman"/>
              </a:rPr>
              <a:t> </a:t>
            </a:r>
            <a:r>
              <a:rPr sz="2200" spc="130" dirty="0">
                <a:latin typeface="Times New Roman"/>
                <a:cs typeface="Times New Roman"/>
              </a:rPr>
              <a:t>robustness</a:t>
            </a:r>
            <a:r>
              <a:rPr sz="2200" spc="170" dirty="0">
                <a:latin typeface="Times New Roman"/>
                <a:cs typeface="Times New Roman"/>
              </a:rPr>
              <a:t> </a:t>
            </a:r>
            <a:r>
              <a:rPr sz="2200" spc="165" dirty="0">
                <a:latin typeface="Times New Roman"/>
                <a:cs typeface="Times New Roman"/>
              </a:rPr>
              <a:t>and</a:t>
            </a:r>
            <a:r>
              <a:rPr sz="2200" spc="175" dirty="0">
                <a:latin typeface="Times New Roman"/>
                <a:cs typeface="Times New Roman"/>
              </a:rPr>
              <a:t> </a:t>
            </a:r>
            <a:r>
              <a:rPr sz="2200" spc="75" dirty="0">
                <a:latin typeface="Times New Roman"/>
                <a:cs typeface="Times New Roman"/>
              </a:rPr>
              <a:t>ease</a:t>
            </a:r>
            <a:r>
              <a:rPr sz="2200" spc="170" dirty="0">
                <a:latin typeface="Times New Roman"/>
                <a:cs typeface="Times New Roman"/>
              </a:rPr>
              <a:t> </a:t>
            </a:r>
            <a:r>
              <a:rPr sz="2200" spc="90" dirty="0">
                <a:latin typeface="Times New Roman"/>
                <a:cs typeface="Times New Roman"/>
              </a:rPr>
              <a:t>of</a:t>
            </a:r>
            <a:r>
              <a:rPr sz="2200" spc="175" dirty="0">
                <a:latin typeface="Times New Roman"/>
                <a:cs typeface="Times New Roman"/>
              </a:rPr>
              <a:t> </a:t>
            </a:r>
            <a:r>
              <a:rPr sz="2200" spc="80" dirty="0">
                <a:latin typeface="Times New Roman"/>
                <a:cs typeface="Times New Roman"/>
              </a:rPr>
              <a:t>use</a:t>
            </a:r>
            <a:r>
              <a:rPr sz="2200" spc="170" dirty="0">
                <a:latin typeface="Times New Roman"/>
                <a:cs typeface="Times New Roman"/>
              </a:rPr>
              <a:t> </a:t>
            </a:r>
            <a:r>
              <a:rPr sz="2200" spc="85" dirty="0">
                <a:latin typeface="Times New Roman"/>
                <a:cs typeface="Times New Roman"/>
              </a:rPr>
              <a:t>in</a:t>
            </a:r>
            <a:r>
              <a:rPr sz="2200" spc="175" dirty="0">
                <a:latin typeface="Times New Roman"/>
                <a:cs typeface="Times New Roman"/>
              </a:rPr>
              <a:t> </a:t>
            </a:r>
            <a:r>
              <a:rPr sz="2200" spc="105" dirty="0">
                <a:latin typeface="Times New Roman"/>
                <a:cs typeface="Times New Roman"/>
              </a:rPr>
              <a:t>deep</a:t>
            </a:r>
            <a:r>
              <a:rPr sz="2200" spc="170" dirty="0">
                <a:latin typeface="Times New Roman"/>
                <a:cs typeface="Times New Roman"/>
              </a:rPr>
              <a:t> </a:t>
            </a:r>
            <a:r>
              <a:rPr sz="2200" spc="114" dirty="0">
                <a:latin typeface="Times New Roman"/>
                <a:cs typeface="Times New Roman"/>
              </a:rPr>
              <a:t>learning</a:t>
            </a:r>
            <a:r>
              <a:rPr sz="2200" spc="175" dirty="0">
                <a:latin typeface="Times New Roman"/>
                <a:cs typeface="Times New Roman"/>
              </a:rPr>
              <a:t> </a:t>
            </a:r>
            <a:r>
              <a:rPr sz="2200" spc="114" dirty="0">
                <a:latin typeface="Times New Roman"/>
                <a:cs typeface="Times New Roman"/>
              </a:rPr>
              <a:t>tasks.</a:t>
            </a:r>
            <a:endParaRPr sz="2200">
              <a:latin typeface="Times New Roman"/>
              <a:cs typeface="Times New Roman"/>
            </a:endParaRPr>
          </a:p>
          <a:p>
            <a:pPr marL="12700" marR="625475">
              <a:lnSpc>
                <a:spcPts val="2400"/>
              </a:lnSpc>
              <a:spcBef>
                <a:spcPts val="2400"/>
              </a:spcBef>
            </a:pPr>
            <a:r>
              <a:rPr sz="2200" spc="175" dirty="0">
                <a:latin typeface="Times New Roman"/>
                <a:cs typeface="Times New Roman"/>
              </a:rPr>
              <a:t>Natural </a:t>
            </a:r>
            <a:r>
              <a:rPr sz="2200" spc="135" dirty="0">
                <a:latin typeface="Times New Roman"/>
                <a:cs typeface="Times New Roman"/>
              </a:rPr>
              <a:t>Language</a:t>
            </a:r>
            <a:r>
              <a:rPr sz="2200" spc="175" dirty="0">
                <a:latin typeface="Times New Roman"/>
                <a:cs typeface="Times New Roman"/>
              </a:rPr>
              <a:t> </a:t>
            </a:r>
            <a:r>
              <a:rPr sz="2200" spc="105" dirty="0">
                <a:latin typeface="Times New Roman"/>
                <a:cs typeface="Times New Roman"/>
              </a:rPr>
              <a:t>Processing</a:t>
            </a:r>
            <a:r>
              <a:rPr sz="2200" spc="180" dirty="0">
                <a:latin typeface="Times New Roman"/>
                <a:cs typeface="Times New Roman"/>
              </a:rPr>
              <a:t> </a:t>
            </a:r>
            <a:r>
              <a:rPr sz="2200" spc="145" dirty="0">
                <a:latin typeface="Times New Roman"/>
                <a:cs typeface="Times New Roman"/>
              </a:rPr>
              <a:t>(NLP)</a:t>
            </a:r>
            <a:r>
              <a:rPr sz="2200" spc="175" dirty="0">
                <a:latin typeface="Times New Roman"/>
                <a:cs typeface="Times New Roman"/>
              </a:rPr>
              <a:t> </a:t>
            </a:r>
            <a:r>
              <a:rPr sz="2200" spc="114" dirty="0">
                <a:latin typeface="Times New Roman"/>
                <a:cs typeface="Times New Roman"/>
              </a:rPr>
              <a:t>Libraries:</a:t>
            </a:r>
            <a:r>
              <a:rPr sz="2200" spc="180" dirty="0">
                <a:latin typeface="Times New Roman"/>
                <a:cs typeface="Times New Roman"/>
              </a:rPr>
              <a:t> </a:t>
            </a:r>
            <a:r>
              <a:rPr sz="2200" spc="120" dirty="0">
                <a:latin typeface="Times New Roman"/>
                <a:cs typeface="Times New Roman"/>
              </a:rPr>
              <a:t>Libraries</a:t>
            </a:r>
            <a:r>
              <a:rPr sz="2200" spc="175" dirty="0">
                <a:latin typeface="Times New Roman"/>
                <a:cs typeface="Times New Roman"/>
              </a:rPr>
              <a:t> </a:t>
            </a:r>
            <a:r>
              <a:rPr sz="2200" spc="105" dirty="0">
                <a:latin typeface="Times New Roman"/>
                <a:cs typeface="Times New Roman"/>
              </a:rPr>
              <a:t>such</a:t>
            </a:r>
            <a:r>
              <a:rPr sz="2200" spc="180" dirty="0">
                <a:latin typeface="Times New Roman"/>
                <a:cs typeface="Times New Roman"/>
              </a:rPr>
              <a:t> </a:t>
            </a:r>
            <a:r>
              <a:rPr sz="2200" spc="90" dirty="0">
                <a:latin typeface="Times New Roman"/>
                <a:cs typeface="Times New Roman"/>
              </a:rPr>
              <a:t>as</a:t>
            </a:r>
            <a:r>
              <a:rPr sz="2200" spc="175" dirty="0">
                <a:latin typeface="Times New Roman"/>
                <a:cs typeface="Times New Roman"/>
              </a:rPr>
              <a:t> </a:t>
            </a:r>
            <a:r>
              <a:rPr sz="2200" spc="225" dirty="0">
                <a:latin typeface="Times New Roman"/>
                <a:cs typeface="Times New Roman"/>
              </a:rPr>
              <a:t>NLTK</a:t>
            </a:r>
            <a:r>
              <a:rPr sz="2200" spc="180" dirty="0">
                <a:latin typeface="Times New Roman"/>
                <a:cs typeface="Times New Roman"/>
              </a:rPr>
              <a:t> </a:t>
            </a:r>
            <a:r>
              <a:rPr sz="2200" spc="165" dirty="0">
                <a:latin typeface="Times New Roman"/>
                <a:cs typeface="Times New Roman"/>
              </a:rPr>
              <a:t>(Natural</a:t>
            </a:r>
            <a:r>
              <a:rPr sz="2200" spc="175" dirty="0">
                <a:latin typeface="Times New Roman"/>
                <a:cs typeface="Times New Roman"/>
              </a:rPr>
              <a:t> </a:t>
            </a:r>
            <a:r>
              <a:rPr sz="2200" spc="135" dirty="0">
                <a:latin typeface="Times New Roman"/>
                <a:cs typeface="Times New Roman"/>
              </a:rPr>
              <a:t>Language</a:t>
            </a:r>
            <a:r>
              <a:rPr sz="2200" spc="180" dirty="0">
                <a:latin typeface="Times New Roman"/>
                <a:cs typeface="Times New Roman"/>
              </a:rPr>
              <a:t> </a:t>
            </a:r>
            <a:r>
              <a:rPr sz="2200" spc="130" dirty="0">
                <a:latin typeface="Times New Roman"/>
                <a:cs typeface="Times New Roman"/>
              </a:rPr>
              <a:t>Toolkit)</a:t>
            </a:r>
            <a:r>
              <a:rPr sz="2200" spc="175" dirty="0">
                <a:latin typeface="Times New Roman"/>
                <a:cs typeface="Times New Roman"/>
              </a:rPr>
              <a:t> </a:t>
            </a:r>
            <a:r>
              <a:rPr sz="2200" spc="120" dirty="0">
                <a:latin typeface="Times New Roman"/>
                <a:cs typeface="Times New Roman"/>
              </a:rPr>
              <a:t>or </a:t>
            </a:r>
            <a:r>
              <a:rPr sz="2200" spc="130" dirty="0">
                <a:latin typeface="Times New Roman"/>
                <a:cs typeface="Times New Roman"/>
              </a:rPr>
              <a:t>spaCy</a:t>
            </a:r>
            <a:r>
              <a:rPr sz="2200" spc="170" dirty="0">
                <a:latin typeface="Times New Roman"/>
                <a:cs typeface="Times New Roman"/>
              </a:rPr>
              <a:t> </a:t>
            </a:r>
            <a:r>
              <a:rPr sz="2200" spc="120" dirty="0">
                <a:latin typeface="Times New Roman"/>
                <a:cs typeface="Times New Roman"/>
              </a:rPr>
              <a:t>are</a:t>
            </a:r>
            <a:r>
              <a:rPr sz="2200" spc="170" dirty="0">
                <a:latin typeface="Times New Roman"/>
                <a:cs typeface="Times New Roman"/>
              </a:rPr>
              <a:t> </a:t>
            </a:r>
            <a:r>
              <a:rPr sz="2200" spc="105" dirty="0">
                <a:latin typeface="Times New Roman"/>
                <a:cs typeface="Times New Roman"/>
              </a:rPr>
              <a:t>used</a:t>
            </a:r>
            <a:r>
              <a:rPr sz="2200" spc="170" dirty="0">
                <a:latin typeface="Times New Roman"/>
                <a:cs typeface="Times New Roman"/>
              </a:rPr>
              <a:t> </a:t>
            </a:r>
            <a:r>
              <a:rPr sz="2200" spc="120" dirty="0">
                <a:latin typeface="Times New Roman"/>
                <a:cs typeface="Times New Roman"/>
              </a:rPr>
              <a:t>for</a:t>
            </a:r>
            <a:r>
              <a:rPr sz="2200" spc="175" dirty="0">
                <a:latin typeface="Times New Roman"/>
                <a:cs typeface="Times New Roman"/>
              </a:rPr>
              <a:t> </a:t>
            </a:r>
            <a:r>
              <a:rPr sz="2200" spc="105" dirty="0">
                <a:latin typeface="Times New Roman"/>
                <a:cs typeface="Times New Roman"/>
              </a:rPr>
              <a:t>processing</a:t>
            </a:r>
            <a:r>
              <a:rPr sz="2200" spc="170" dirty="0">
                <a:latin typeface="Times New Roman"/>
                <a:cs typeface="Times New Roman"/>
              </a:rPr>
              <a:t> </a:t>
            </a:r>
            <a:r>
              <a:rPr sz="2200" spc="165" dirty="0">
                <a:latin typeface="Times New Roman"/>
                <a:cs typeface="Times New Roman"/>
              </a:rPr>
              <a:t>and</a:t>
            </a:r>
            <a:r>
              <a:rPr sz="2200" spc="170" dirty="0">
                <a:latin typeface="Times New Roman"/>
                <a:cs typeface="Times New Roman"/>
              </a:rPr>
              <a:t> </a:t>
            </a:r>
            <a:r>
              <a:rPr sz="2200" spc="145" dirty="0">
                <a:latin typeface="Times New Roman"/>
                <a:cs typeface="Times New Roman"/>
              </a:rPr>
              <a:t>understanding</a:t>
            </a:r>
            <a:r>
              <a:rPr sz="2200" spc="170" dirty="0">
                <a:latin typeface="Times New Roman"/>
                <a:cs typeface="Times New Roman"/>
              </a:rPr>
              <a:t> </a:t>
            </a:r>
            <a:r>
              <a:rPr sz="2200" spc="105" dirty="0">
                <a:latin typeface="Times New Roman"/>
                <a:cs typeface="Times New Roman"/>
              </a:rPr>
              <a:t>user</a:t>
            </a:r>
            <a:r>
              <a:rPr sz="2200" spc="175" dirty="0">
                <a:latin typeface="Times New Roman"/>
                <a:cs typeface="Times New Roman"/>
              </a:rPr>
              <a:t> </a:t>
            </a:r>
            <a:r>
              <a:rPr sz="2200" spc="145" dirty="0">
                <a:latin typeface="Times New Roman"/>
                <a:cs typeface="Times New Roman"/>
              </a:rPr>
              <a:t>input</a:t>
            </a:r>
            <a:r>
              <a:rPr sz="2200" spc="170" dirty="0">
                <a:latin typeface="Times New Roman"/>
                <a:cs typeface="Times New Roman"/>
              </a:rPr>
              <a:t> </a:t>
            </a:r>
            <a:r>
              <a:rPr sz="2200" spc="85" dirty="0">
                <a:latin typeface="Times New Roman"/>
                <a:cs typeface="Times New Roman"/>
              </a:rPr>
              <a:t>in</a:t>
            </a:r>
            <a:r>
              <a:rPr sz="2200" spc="170" dirty="0">
                <a:latin typeface="Times New Roman"/>
                <a:cs typeface="Times New Roman"/>
              </a:rPr>
              <a:t> </a:t>
            </a:r>
            <a:r>
              <a:rPr sz="2200" spc="160" dirty="0">
                <a:latin typeface="Times New Roman"/>
                <a:cs typeface="Times New Roman"/>
              </a:rPr>
              <a:t>natural</a:t>
            </a:r>
            <a:r>
              <a:rPr sz="2200" spc="175" dirty="0">
                <a:latin typeface="Times New Roman"/>
                <a:cs typeface="Times New Roman"/>
              </a:rPr>
              <a:t> </a:t>
            </a:r>
            <a:r>
              <a:rPr sz="2200" spc="110" dirty="0">
                <a:latin typeface="Times New Roman"/>
                <a:cs typeface="Times New Roman"/>
              </a:rPr>
              <a:t>language.</a:t>
            </a:r>
            <a:endParaRPr sz="2200">
              <a:latin typeface="Times New Roman"/>
              <a:cs typeface="Times New Roman"/>
            </a:endParaRPr>
          </a:p>
          <a:p>
            <a:pPr marL="12700" marR="5080">
              <a:lnSpc>
                <a:spcPts val="2400"/>
              </a:lnSpc>
              <a:spcBef>
                <a:spcPts val="2400"/>
              </a:spcBef>
            </a:pPr>
            <a:r>
              <a:rPr sz="2200" spc="135" dirty="0">
                <a:latin typeface="Times New Roman"/>
                <a:cs typeface="Times New Roman"/>
              </a:rPr>
              <a:t>Flask:</a:t>
            </a:r>
            <a:r>
              <a:rPr sz="2200" spc="175" dirty="0">
                <a:latin typeface="Times New Roman"/>
                <a:cs typeface="Times New Roman"/>
              </a:rPr>
              <a:t> </a:t>
            </a:r>
            <a:r>
              <a:rPr sz="2200" spc="150" dirty="0">
                <a:latin typeface="Times New Roman"/>
                <a:cs typeface="Times New Roman"/>
              </a:rPr>
              <a:t>Flask</a:t>
            </a:r>
            <a:r>
              <a:rPr sz="2200" spc="180" dirty="0">
                <a:latin typeface="Times New Roman"/>
                <a:cs typeface="Times New Roman"/>
              </a:rPr>
              <a:t> </a:t>
            </a:r>
            <a:r>
              <a:rPr sz="2200" spc="100" dirty="0">
                <a:latin typeface="Times New Roman"/>
                <a:cs typeface="Times New Roman"/>
              </a:rPr>
              <a:t>(Web</a:t>
            </a:r>
            <a:r>
              <a:rPr sz="2200" spc="180" dirty="0">
                <a:latin typeface="Times New Roman"/>
                <a:cs typeface="Times New Roman"/>
              </a:rPr>
              <a:t> </a:t>
            </a:r>
            <a:r>
              <a:rPr sz="2200" spc="150" dirty="0">
                <a:latin typeface="Times New Roman"/>
                <a:cs typeface="Times New Roman"/>
              </a:rPr>
              <a:t>Framework)</a:t>
            </a:r>
            <a:r>
              <a:rPr sz="2200" spc="175" dirty="0">
                <a:latin typeface="Times New Roman"/>
                <a:cs typeface="Times New Roman"/>
              </a:rPr>
              <a:t> </a:t>
            </a:r>
            <a:r>
              <a:rPr sz="2200" spc="120" dirty="0">
                <a:latin typeface="Times New Roman"/>
                <a:cs typeface="Times New Roman"/>
              </a:rPr>
              <a:t>are</a:t>
            </a:r>
            <a:r>
              <a:rPr sz="2200" spc="180" dirty="0">
                <a:latin typeface="Times New Roman"/>
                <a:cs typeface="Times New Roman"/>
              </a:rPr>
              <a:t> </a:t>
            </a:r>
            <a:r>
              <a:rPr sz="2200" spc="110" dirty="0">
                <a:latin typeface="Times New Roman"/>
                <a:cs typeface="Times New Roman"/>
              </a:rPr>
              <a:t>employed</a:t>
            </a:r>
            <a:r>
              <a:rPr sz="2200" spc="180" dirty="0">
                <a:latin typeface="Times New Roman"/>
                <a:cs typeface="Times New Roman"/>
              </a:rPr>
              <a:t> </a:t>
            </a:r>
            <a:r>
              <a:rPr sz="2200" spc="120" dirty="0">
                <a:latin typeface="Times New Roman"/>
                <a:cs typeface="Times New Roman"/>
              </a:rPr>
              <a:t>for</a:t>
            </a:r>
            <a:r>
              <a:rPr sz="2200" spc="175" dirty="0">
                <a:latin typeface="Times New Roman"/>
                <a:cs typeface="Times New Roman"/>
              </a:rPr>
              <a:t> </a:t>
            </a:r>
            <a:r>
              <a:rPr sz="2200" spc="114" dirty="0">
                <a:latin typeface="Times New Roman"/>
                <a:cs typeface="Times New Roman"/>
              </a:rPr>
              <a:t>creating</a:t>
            </a:r>
            <a:r>
              <a:rPr sz="2200" spc="180" dirty="0">
                <a:latin typeface="Times New Roman"/>
                <a:cs typeface="Times New Roman"/>
              </a:rPr>
              <a:t> </a:t>
            </a:r>
            <a:r>
              <a:rPr sz="2200" spc="120" dirty="0">
                <a:latin typeface="Times New Roman"/>
                <a:cs typeface="Times New Roman"/>
              </a:rPr>
              <a:t>the</a:t>
            </a:r>
            <a:r>
              <a:rPr sz="2200" spc="180" dirty="0">
                <a:latin typeface="Times New Roman"/>
                <a:cs typeface="Times New Roman"/>
              </a:rPr>
              <a:t> </a:t>
            </a:r>
            <a:r>
              <a:rPr sz="2200" spc="125" dirty="0">
                <a:latin typeface="Times New Roman"/>
                <a:cs typeface="Times New Roman"/>
              </a:rPr>
              <a:t>bot's</a:t>
            </a:r>
            <a:r>
              <a:rPr sz="2200" spc="175" dirty="0">
                <a:latin typeface="Times New Roman"/>
                <a:cs typeface="Times New Roman"/>
              </a:rPr>
              <a:t> </a:t>
            </a:r>
            <a:r>
              <a:rPr sz="2200" spc="140" dirty="0">
                <a:latin typeface="Times New Roman"/>
                <a:cs typeface="Times New Roman"/>
              </a:rPr>
              <a:t>backend</a:t>
            </a:r>
            <a:r>
              <a:rPr sz="2200" spc="180" dirty="0">
                <a:latin typeface="Times New Roman"/>
                <a:cs typeface="Times New Roman"/>
              </a:rPr>
              <a:t> </a:t>
            </a:r>
            <a:r>
              <a:rPr sz="2200" spc="135" dirty="0">
                <a:latin typeface="Times New Roman"/>
                <a:cs typeface="Times New Roman"/>
              </a:rPr>
              <a:t>infrastructure,</a:t>
            </a:r>
            <a:r>
              <a:rPr sz="2200" spc="180" dirty="0">
                <a:latin typeface="Times New Roman"/>
                <a:cs typeface="Times New Roman"/>
              </a:rPr>
              <a:t> </a:t>
            </a:r>
            <a:r>
              <a:rPr sz="2200" spc="125" dirty="0">
                <a:latin typeface="Times New Roman"/>
                <a:cs typeface="Times New Roman"/>
              </a:rPr>
              <a:t>providing</a:t>
            </a:r>
            <a:r>
              <a:rPr sz="2200" spc="175" dirty="0">
                <a:latin typeface="Times New Roman"/>
                <a:cs typeface="Times New Roman"/>
              </a:rPr>
              <a:t> </a:t>
            </a:r>
            <a:r>
              <a:rPr sz="2200" spc="170" dirty="0">
                <a:latin typeface="Times New Roman"/>
                <a:cs typeface="Times New Roman"/>
              </a:rPr>
              <a:t>HTTP </a:t>
            </a:r>
            <a:r>
              <a:rPr sz="2200" spc="140" dirty="0">
                <a:latin typeface="Times New Roman"/>
                <a:cs typeface="Times New Roman"/>
              </a:rPr>
              <a:t>endpoints</a:t>
            </a:r>
            <a:r>
              <a:rPr sz="2200" spc="165" dirty="0">
                <a:latin typeface="Times New Roman"/>
                <a:cs typeface="Times New Roman"/>
              </a:rPr>
              <a:t> </a:t>
            </a:r>
            <a:r>
              <a:rPr sz="2200" spc="120" dirty="0">
                <a:latin typeface="Times New Roman"/>
                <a:cs typeface="Times New Roman"/>
              </a:rPr>
              <a:t>for</a:t>
            </a:r>
            <a:r>
              <a:rPr sz="2200" spc="170" dirty="0">
                <a:latin typeface="Times New Roman"/>
                <a:cs typeface="Times New Roman"/>
              </a:rPr>
              <a:t> </a:t>
            </a:r>
            <a:r>
              <a:rPr sz="2200" spc="140" dirty="0">
                <a:latin typeface="Times New Roman"/>
                <a:cs typeface="Times New Roman"/>
              </a:rPr>
              <a:t>communication</a:t>
            </a:r>
            <a:r>
              <a:rPr sz="2200" spc="165" dirty="0">
                <a:latin typeface="Times New Roman"/>
                <a:cs typeface="Times New Roman"/>
              </a:rPr>
              <a:t> and</a:t>
            </a:r>
            <a:r>
              <a:rPr sz="2200" spc="170" dirty="0">
                <a:latin typeface="Times New Roman"/>
                <a:cs typeface="Times New Roman"/>
              </a:rPr>
              <a:t> </a:t>
            </a:r>
            <a:r>
              <a:rPr sz="2200" spc="135" dirty="0">
                <a:latin typeface="Times New Roman"/>
                <a:cs typeface="Times New Roman"/>
              </a:rPr>
              <a:t>handling</a:t>
            </a:r>
            <a:r>
              <a:rPr sz="2200" spc="165" dirty="0">
                <a:latin typeface="Times New Roman"/>
                <a:cs typeface="Times New Roman"/>
              </a:rPr>
              <a:t> </a:t>
            </a:r>
            <a:r>
              <a:rPr sz="2200" spc="125" dirty="0">
                <a:latin typeface="Times New Roman"/>
                <a:cs typeface="Times New Roman"/>
              </a:rPr>
              <a:t>reservation</a:t>
            </a:r>
            <a:r>
              <a:rPr sz="2200" spc="170" dirty="0">
                <a:latin typeface="Times New Roman"/>
                <a:cs typeface="Times New Roman"/>
              </a:rPr>
              <a:t> </a:t>
            </a:r>
            <a:r>
              <a:rPr sz="2200" spc="105" dirty="0">
                <a:latin typeface="Times New Roman"/>
                <a:cs typeface="Times New Roman"/>
              </a:rPr>
              <a:t>requests.</a:t>
            </a:r>
            <a:endParaRPr sz="2200">
              <a:latin typeface="Times New Roman"/>
              <a:cs typeface="Times New Roman"/>
            </a:endParaRPr>
          </a:p>
          <a:p>
            <a:pPr marL="12700" marR="1792605">
              <a:lnSpc>
                <a:spcPts val="2400"/>
              </a:lnSpc>
              <a:spcBef>
                <a:spcPts val="2400"/>
              </a:spcBef>
            </a:pPr>
            <a:r>
              <a:rPr sz="2200" spc="130" dirty="0">
                <a:latin typeface="Times New Roman"/>
                <a:cs typeface="Times New Roman"/>
              </a:rPr>
              <a:t>Google</a:t>
            </a:r>
            <a:r>
              <a:rPr sz="2200" spc="175" dirty="0">
                <a:latin typeface="Times New Roman"/>
                <a:cs typeface="Times New Roman"/>
              </a:rPr>
              <a:t> </a:t>
            </a:r>
            <a:r>
              <a:rPr sz="2200" spc="135" dirty="0">
                <a:latin typeface="Times New Roman"/>
                <a:cs typeface="Times New Roman"/>
              </a:rPr>
              <a:t>Colab:</a:t>
            </a:r>
            <a:r>
              <a:rPr sz="2200" spc="180" dirty="0">
                <a:latin typeface="Times New Roman"/>
                <a:cs typeface="Times New Roman"/>
              </a:rPr>
              <a:t> </a:t>
            </a:r>
            <a:r>
              <a:rPr sz="2200" spc="95" dirty="0">
                <a:latin typeface="Times New Roman"/>
                <a:cs typeface="Times New Roman"/>
              </a:rPr>
              <a:t>These</a:t>
            </a:r>
            <a:r>
              <a:rPr sz="2200" spc="180" dirty="0">
                <a:latin typeface="Times New Roman"/>
                <a:cs typeface="Times New Roman"/>
              </a:rPr>
              <a:t> </a:t>
            </a:r>
            <a:r>
              <a:rPr sz="2200" spc="135" dirty="0">
                <a:latin typeface="Times New Roman"/>
                <a:cs typeface="Times New Roman"/>
              </a:rPr>
              <a:t>platforms</a:t>
            </a:r>
            <a:r>
              <a:rPr sz="2200" spc="175" dirty="0">
                <a:latin typeface="Times New Roman"/>
                <a:cs typeface="Times New Roman"/>
              </a:rPr>
              <a:t> </a:t>
            </a:r>
            <a:r>
              <a:rPr sz="2200" spc="120" dirty="0">
                <a:latin typeface="Times New Roman"/>
                <a:cs typeface="Times New Roman"/>
              </a:rPr>
              <a:t>can</a:t>
            </a:r>
            <a:r>
              <a:rPr sz="2200" spc="180" dirty="0">
                <a:latin typeface="Times New Roman"/>
                <a:cs typeface="Times New Roman"/>
              </a:rPr>
              <a:t> </a:t>
            </a:r>
            <a:r>
              <a:rPr sz="2200" spc="85" dirty="0">
                <a:latin typeface="Times New Roman"/>
                <a:cs typeface="Times New Roman"/>
              </a:rPr>
              <a:t>be</a:t>
            </a:r>
            <a:r>
              <a:rPr sz="2200" spc="180" dirty="0">
                <a:latin typeface="Times New Roman"/>
                <a:cs typeface="Times New Roman"/>
              </a:rPr>
              <a:t> </a:t>
            </a:r>
            <a:r>
              <a:rPr sz="2200" spc="105" dirty="0">
                <a:latin typeface="Times New Roman"/>
                <a:cs typeface="Times New Roman"/>
              </a:rPr>
              <a:t>used</a:t>
            </a:r>
            <a:r>
              <a:rPr sz="2200" spc="180" dirty="0">
                <a:latin typeface="Times New Roman"/>
                <a:cs typeface="Times New Roman"/>
              </a:rPr>
              <a:t> </a:t>
            </a:r>
            <a:r>
              <a:rPr sz="2200" spc="120" dirty="0">
                <a:latin typeface="Times New Roman"/>
                <a:cs typeface="Times New Roman"/>
              </a:rPr>
              <a:t>for</a:t>
            </a:r>
            <a:r>
              <a:rPr sz="2200" spc="175" dirty="0">
                <a:latin typeface="Times New Roman"/>
                <a:cs typeface="Times New Roman"/>
              </a:rPr>
              <a:t> </a:t>
            </a:r>
            <a:r>
              <a:rPr sz="2200" spc="114" dirty="0">
                <a:latin typeface="Times New Roman"/>
                <a:cs typeface="Times New Roman"/>
              </a:rPr>
              <a:t>interactive</a:t>
            </a:r>
            <a:r>
              <a:rPr sz="2200" spc="180" dirty="0">
                <a:latin typeface="Times New Roman"/>
                <a:cs typeface="Times New Roman"/>
              </a:rPr>
              <a:t> </a:t>
            </a:r>
            <a:r>
              <a:rPr sz="2200" spc="120" dirty="0">
                <a:latin typeface="Times New Roman"/>
                <a:cs typeface="Times New Roman"/>
              </a:rPr>
              <a:t>development,</a:t>
            </a:r>
            <a:r>
              <a:rPr sz="2200" spc="180" dirty="0">
                <a:latin typeface="Times New Roman"/>
                <a:cs typeface="Times New Roman"/>
              </a:rPr>
              <a:t> </a:t>
            </a:r>
            <a:r>
              <a:rPr sz="2200" spc="130" dirty="0">
                <a:latin typeface="Times New Roman"/>
                <a:cs typeface="Times New Roman"/>
              </a:rPr>
              <a:t>experimentation,</a:t>
            </a:r>
            <a:r>
              <a:rPr sz="2200" spc="180" dirty="0">
                <a:latin typeface="Times New Roman"/>
                <a:cs typeface="Times New Roman"/>
              </a:rPr>
              <a:t> </a:t>
            </a:r>
            <a:r>
              <a:rPr sz="2200" spc="140" dirty="0">
                <a:latin typeface="Times New Roman"/>
                <a:cs typeface="Times New Roman"/>
              </a:rPr>
              <a:t>and documentation.</a:t>
            </a:r>
            <a:endParaRPr sz="22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47800" y="1333500"/>
            <a:ext cx="15392400" cy="7620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42545">
              <a:lnSpc>
                <a:spcPct val="100000"/>
              </a:lnSpc>
              <a:spcBef>
                <a:spcPts val="100"/>
              </a:spcBef>
            </a:pPr>
            <a:r>
              <a:rPr spc="210" dirty="0"/>
              <a:t>ALGORITHM</a:t>
            </a:r>
            <a:r>
              <a:rPr spc="350" dirty="0"/>
              <a:t> </a:t>
            </a:r>
            <a:r>
              <a:rPr spc="-370" dirty="0"/>
              <a:t>&amp;</a:t>
            </a:r>
            <a:r>
              <a:rPr spc="350" dirty="0"/>
              <a:t> </a:t>
            </a:r>
            <a:r>
              <a:rPr spc="260" dirty="0"/>
              <a:t>DEPLOYMENT</a:t>
            </a:r>
          </a:p>
        </p:txBody>
      </p:sp>
      <p:pic>
        <p:nvPicPr>
          <p:cNvPr id="3" name="object 3"/>
          <p:cNvPicPr/>
          <p:nvPr/>
        </p:nvPicPr>
        <p:blipFill>
          <a:blip r:embed="rId2" cstate="print"/>
          <a:stretch>
            <a:fillRect/>
          </a:stretch>
        </p:blipFill>
        <p:spPr>
          <a:xfrm>
            <a:off x="2128639" y="3569296"/>
            <a:ext cx="66675" cy="66674"/>
          </a:xfrm>
          <a:prstGeom prst="rect">
            <a:avLst/>
          </a:prstGeom>
        </p:spPr>
      </p:pic>
      <p:pic>
        <p:nvPicPr>
          <p:cNvPr id="4" name="object 4"/>
          <p:cNvPicPr/>
          <p:nvPr/>
        </p:nvPicPr>
        <p:blipFill>
          <a:blip r:embed="rId2" cstate="print"/>
          <a:stretch>
            <a:fillRect/>
          </a:stretch>
        </p:blipFill>
        <p:spPr>
          <a:xfrm>
            <a:off x="2119114" y="4178896"/>
            <a:ext cx="66675" cy="66674"/>
          </a:xfrm>
          <a:prstGeom prst="rect">
            <a:avLst/>
          </a:prstGeom>
        </p:spPr>
      </p:pic>
      <p:pic>
        <p:nvPicPr>
          <p:cNvPr id="5" name="object 5"/>
          <p:cNvPicPr/>
          <p:nvPr/>
        </p:nvPicPr>
        <p:blipFill>
          <a:blip r:embed="rId2" cstate="print"/>
          <a:stretch>
            <a:fillRect/>
          </a:stretch>
        </p:blipFill>
        <p:spPr>
          <a:xfrm>
            <a:off x="2120656" y="5510529"/>
            <a:ext cx="66675" cy="66674"/>
          </a:xfrm>
          <a:prstGeom prst="rect">
            <a:avLst/>
          </a:prstGeom>
        </p:spPr>
      </p:pic>
      <p:pic>
        <p:nvPicPr>
          <p:cNvPr id="6" name="object 6"/>
          <p:cNvPicPr/>
          <p:nvPr/>
        </p:nvPicPr>
        <p:blipFill>
          <a:blip r:embed="rId2" cstate="print"/>
          <a:stretch>
            <a:fillRect/>
          </a:stretch>
        </p:blipFill>
        <p:spPr>
          <a:xfrm>
            <a:off x="2120656" y="5824854"/>
            <a:ext cx="66675" cy="66674"/>
          </a:xfrm>
          <a:prstGeom prst="rect">
            <a:avLst/>
          </a:prstGeom>
        </p:spPr>
      </p:pic>
      <p:pic>
        <p:nvPicPr>
          <p:cNvPr id="7" name="object 7"/>
          <p:cNvPicPr/>
          <p:nvPr/>
        </p:nvPicPr>
        <p:blipFill>
          <a:blip r:embed="rId2" cstate="print"/>
          <a:stretch>
            <a:fillRect/>
          </a:stretch>
        </p:blipFill>
        <p:spPr>
          <a:xfrm>
            <a:off x="2128639" y="7158989"/>
            <a:ext cx="66675" cy="66674"/>
          </a:xfrm>
          <a:prstGeom prst="rect">
            <a:avLst/>
          </a:prstGeom>
        </p:spPr>
      </p:pic>
      <p:pic>
        <p:nvPicPr>
          <p:cNvPr id="8" name="object 8"/>
          <p:cNvPicPr/>
          <p:nvPr/>
        </p:nvPicPr>
        <p:blipFill>
          <a:blip r:embed="rId2" cstate="print"/>
          <a:stretch>
            <a:fillRect/>
          </a:stretch>
        </p:blipFill>
        <p:spPr>
          <a:xfrm>
            <a:off x="2128639" y="7787639"/>
            <a:ext cx="66675" cy="66674"/>
          </a:xfrm>
          <a:prstGeom prst="rect">
            <a:avLst/>
          </a:prstGeom>
        </p:spPr>
      </p:pic>
      <p:sp>
        <p:nvSpPr>
          <p:cNvPr id="9" name="object 9"/>
          <p:cNvSpPr txBox="1"/>
          <p:nvPr/>
        </p:nvSpPr>
        <p:spPr>
          <a:xfrm>
            <a:off x="1827319" y="2861486"/>
            <a:ext cx="14440535" cy="5092700"/>
          </a:xfrm>
          <a:prstGeom prst="rect">
            <a:avLst/>
          </a:prstGeom>
        </p:spPr>
        <p:txBody>
          <a:bodyPr vert="horz" wrap="square" lIns="0" tIns="35560" rIns="0" bIns="0" rtlCol="0">
            <a:spAutoFit/>
          </a:bodyPr>
          <a:lstStyle/>
          <a:p>
            <a:pPr marL="334010" indent="-321310">
              <a:lnSpc>
                <a:spcPct val="100000"/>
              </a:lnSpc>
              <a:spcBef>
                <a:spcPts val="280"/>
              </a:spcBef>
              <a:buAutoNum type="arabicPeriod"/>
              <a:tabLst>
                <a:tab pos="334010" algn="l"/>
              </a:tabLst>
            </a:pPr>
            <a:r>
              <a:rPr sz="3000" b="1" spc="140" dirty="0">
                <a:latin typeface="Times New Roman"/>
                <a:cs typeface="Times New Roman"/>
              </a:rPr>
              <a:t>LSTM</a:t>
            </a:r>
            <a:r>
              <a:rPr sz="3000" b="1" spc="229" dirty="0">
                <a:latin typeface="Times New Roman"/>
                <a:cs typeface="Times New Roman"/>
              </a:rPr>
              <a:t> </a:t>
            </a:r>
            <a:r>
              <a:rPr sz="3000" b="1" spc="65" dirty="0">
                <a:latin typeface="Times New Roman"/>
                <a:cs typeface="Times New Roman"/>
              </a:rPr>
              <a:t>Model</a:t>
            </a:r>
            <a:r>
              <a:rPr sz="3000" b="1" spc="235" dirty="0">
                <a:latin typeface="Times New Roman"/>
                <a:cs typeface="Times New Roman"/>
              </a:rPr>
              <a:t> </a:t>
            </a:r>
            <a:r>
              <a:rPr sz="3000" b="1" spc="-10" dirty="0">
                <a:latin typeface="Times New Roman"/>
                <a:cs typeface="Times New Roman"/>
              </a:rPr>
              <a:t>Development:</a:t>
            </a:r>
            <a:endParaRPr sz="3000" dirty="0">
              <a:latin typeface="Times New Roman"/>
              <a:cs typeface="Times New Roman"/>
            </a:endParaRPr>
          </a:p>
          <a:p>
            <a:pPr marL="502284" marR="314960">
              <a:lnSpc>
                <a:spcPts val="2480"/>
              </a:lnSpc>
              <a:spcBef>
                <a:spcPts val="459"/>
              </a:spcBef>
            </a:pPr>
            <a:r>
              <a:rPr sz="2300" spc="125" dirty="0">
                <a:latin typeface="Times New Roman"/>
                <a:cs typeface="Times New Roman"/>
              </a:rPr>
              <a:t>Developed</a:t>
            </a:r>
            <a:r>
              <a:rPr sz="2300" spc="175" dirty="0">
                <a:latin typeface="Times New Roman"/>
                <a:cs typeface="Times New Roman"/>
              </a:rPr>
              <a:t> </a:t>
            </a:r>
            <a:r>
              <a:rPr sz="2300" spc="130" dirty="0">
                <a:latin typeface="Times New Roman"/>
                <a:cs typeface="Times New Roman"/>
              </a:rPr>
              <a:t>the</a:t>
            </a:r>
            <a:r>
              <a:rPr sz="2300" spc="170" dirty="0">
                <a:latin typeface="Times New Roman"/>
                <a:cs typeface="Times New Roman"/>
              </a:rPr>
              <a:t> </a:t>
            </a:r>
            <a:r>
              <a:rPr sz="2300" spc="110" dirty="0">
                <a:latin typeface="Times New Roman"/>
                <a:cs typeface="Times New Roman"/>
              </a:rPr>
              <a:t>core</a:t>
            </a:r>
            <a:r>
              <a:rPr sz="2300" spc="175" dirty="0">
                <a:latin typeface="Times New Roman"/>
                <a:cs typeface="Times New Roman"/>
              </a:rPr>
              <a:t> </a:t>
            </a:r>
            <a:r>
              <a:rPr sz="2300" spc="135" dirty="0">
                <a:latin typeface="Times New Roman"/>
                <a:cs typeface="Times New Roman"/>
              </a:rPr>
              <a:t>functionality</a:t>
            </a:r>
            <a:r>
              <a:rPr sz="2300" spc="175" dirty="0">
                <a:latin typeface="Times New Roman"/>
                <a:cs typeface="Times New Roman"/>
              </a:rPr>
              <a:t> </a:t>
            </a:r>
            <a:r>
              <a:rPr sz="2300" spc="95" dirty="0">
                <a:latin typeface="Times New Roman"/>
                <a:cs typeface="Times New Roman"/>
              </a:rPr>
              <a:t>of</a:t>
            </a:r>
            <a:r>
              <a:rPr sz="2300" spc="175" dirty="0">
                <a:latin typeface="Times New Roman"/>
                <a:cs typeface="Times New Roman"/>
              </a:rPr>
              <a:t> </a:t>
            </a:r>
            <a:r>
              <a:rPr sz="2300" spc="210" dirty="0">
                <a:latin typeface="Times New Roman"/>
                <a:cs typeface="Times New Roman"/>
              </a:rPr>
              <a:t>Food</a:t>
            </a:r>
            <a:r>
              <a:rPr sz="2300" spc="175" dirty="0">
                <a:latin typeface="Times New Roman"/>
                <a:cs typeface="Times New Roman"/>
              </a:rPr>
              <a:t> </a:t>
            </a:r>
            <a:r>
              <a:rPr sz="2300" spc="180" dirty="0">
                <a:latin typeface="Times New Roman"/>
                <a:cs typeface="Times New Roman"/>
              </a:rPr>
              <a:t>Court</a:t>
            </a:r>
            <a:r>
              <a:rPr sz="2300" spc="175" dirty="0">
                <a:latin typeface="Times New Roman"/>
                <a:cs typeface="Times New Roman"/>
              </a:rPr>
              <a:t> </a:t>
            </a:r>
            <a:r>
              <a:rPr sz="2300" spc="130" dirty="0">
                <a:latin typeface="Times New Roman"/>
                <a:cs typeface="Times New Roman"/>
              </a:rPr>
              <a:t>Bot</a:t>
            </a:r>
            <a:r>
              <a:rPr sz="2300" spc="175" dirty="0">
                <a:latin typeface="Times New Roman"/>
                <a:cs typeface="Times New Roman"/>
              </a:rPr>
              <a:t> </a:t>
            </a:r>
            <a:r>
              <a:rPr sz="2300" spc="105" dirty="0">
                <a:latin typeface="Times New Roman"/>
                <a:cs typeface="Times New Roman"/>
              </a:rPr>
              <a:t>using</a:t>
            </a:r>
            <a:r>
              <a:rPr sz="2300" spc="175" dirty="0">
                <a:latin typeface="Times New Roman"/>
                <a:cs typeface="Times New Roman"/>
              </a:rPr>
              <a:t> </a:t>
            </a:r>
            <a:r>
              <a:rPr sz="2300" spc="120" dirty="0">
                <a:latin typeface="Times New Roman"/>
                <a:cs typeface="Times New Roman"/>
              </a:rPr>
              <a:t>a</a:t>
            </a:r>
            <a:r>
              <a:rPr sz="2300" spc="175" dirty="0">
                <a:latin typeface="Times New Roman"/>
                <a:cs typeface="Times New Roman"/>
              </a:rPr>
              <a:t> </a:t>
            </a:r>
            <a:r>
              <a:rPr sz="2300" spc="150" dirty="0">
                <a:latin typeface="Times New Roman"/>
                <a:cs typeface="Times New Roman"/>
              </a:rPr>
              <a:t>Long</a:t>
            </a:r>
            <a:r>
              <a:rPr sz="2300" spc="175" dirty="0">
                <a:latin typeface="Times New Roman"/>
                <a:cs typeface="Times New Roman"/>
              </a:rPr>
              <a:t> </a:t>
            </a:r>
            <a:r>
              <a:rPr sz="2300" spc="160" dirty="0">
                <a:latin typeface="Times New Roman"/>
                <a:cs typeface="Times New Roman"/>
              </a:rPr>
              <a:t>Short-</a:t>
            </a:r>
            <a:r>
              <a:rPr sz="2300" spc="140" dirty="0">
                <a:latin typeface="Times New Roman"/>
                <a:cs typeface="Times New Roman"/>
              </a:rPr>
              <a:t>Term</a:t>
            </a:r>
            <a:r>
              <a:rPr sz="2300" spc="175" dirty="0">
                <a:latin typeface="Times New Roman"/>
                <a:cs typeface="Times New Roman"/>
              </a:rPr>
              <a:t> </a:t>
            </a:r>
            <a:r>
              <a:rPr sz="2300" spc="155" dirty="0">
                <a:latin typeface="Times New Roman"/>
                <a:cs typeface="Times New Roman"/>
              </a:rPr>
              <a:t>Memory</a:t>
            </a:r>
            <a:r>
              <a:rPr sz="2300" spc="175" dirty="0">
                <a:latin typeface="Times New Roman"/>
                <a:cs typeface="Times New Roman"/>
              </a:rPr>
              <a:t> </a:t>
            </a:r>
            <a:r>
              <a:rPr sz="2300" spc="145" dirty="0">
                <a:latin typeface="Times New Roman"/>
                <a:cs typeface="Times New Roman"/>
              </a:rPr>
              <a:t>(LSTM)</a:t>
            </a:r>
            <a:r>
              <a:rPr sz="2300" spc="175" dirty="0">
                <a:latin typeface="Times New Roman"/>
                <a:cs typeface="Times New Roman"/>
              </a:rPr>
              <a:t> </a:t>
            </a:r>
            <a:r>
              <a:rPr sz="2300" spc="90" dirty="0">
                <a:latin typeface="Times New Roman"/>
                <a:cs typeface="Times New Roman"/>
              </a:rPr>
              <a:t>deep </a:t>
            </a:r>
            <a:r>
              <a:rPr sz="2300" spc="125" dirty="0">
                <a:latin typeface="Times New Roman"/>
                <a:cs typeface="Times New Roman"/>
              </a:rPr>
              <a:t>learning</a:t>
            </a:r>
            <a:r>
              <a:rPr sz="2300" spc="170" dirty="0">
                <a:latin typeface="Times New Roman"/>
                <a:cs typeface="Times New Roman"/>
              </a:rPr>
              <a:t> </a:t>
            </a:r>
            <a:r>
              <a:rPr sz="2300" spc="110" dirty="0">
                <a:latin typeface="Times New Roman"/>
                <a:cs typeface="Times New Roman"/>
              </a:rPr>
              <a:t>model.</a:t>
            </a:r>
            <a:endParaRPr sz="2300" dirty="0">
              <a:latin typeface="Times New Roman"/>
              <a:cs typeface="Times New Roman"/>
            </a:endParaRPr>
          </a:p>
          <a:p>
            <a:pPr marL="480695">
              <a:lnSpc>
                <a:spcPts val="2145"/>
              </a:lnSpc>
            </a:pPr>
            <a:r>
              <a:rPr sz="2200" spc="160" dirty="0">
                <a:latin typeface="Times New Roman"/>
                <a:cs typeface="Times New Roman"/>
              </a:rPr>
              <a:t>LSTM</a:t>
            </a:r>
            <a:r>
              <a:rPr sz="2200" spc="170" dirty="0">
                <a:latin typeface="Times New Roman"/>
                <a:cs typeface="Times New Roman"/>
              </a:rPr>
              <a:t> </a:t>
            </a:r>
            <a:r>
              <a:rPr sz="2200" spc="105" dirty="0">
                <a:latin typeface="Times New Roman"/>
                <a:cs typeface="Times New Roman"/>
              </a:rPr>
              <a:t>enables</a:t>
            </a:r>
            <a:r>
              <a:rPr sz="2200" spc="170" dirty="0">
                <a:latin typeface="Times New Roman"/>
                <a:cs typeface="Times New Roman"/>
              </a:rPr>
              <a:t> </a:t>
            </a:r>
            <a:r>
              <a:rPr sz="2200" spc="120" dirty="0">
                <a:latin typeface="Times New Roman"/>
                <a:cs typeface="Times New Roman"/>
              </a:rPr>
              <a:t>the</a:t>
            </a:r>
            <a:r>
              <a:rPr sz="2200" spc="170" dirty="0">
                <a:latin typeface="Times New Roman"/>
                <a:cs typeface="Times New Roman"/>
              </a:rPr>
              <a:t> </a:t>
            </a:r>
            <a:r>
              <a:rPr sz="2200" spc="165" dirty="0">
                <a:latin typeface="Times New Roman"/>
                <a:cs typeface="Times New Roman"/>
              </a:rPr>
              <a:t>bot</a:t>
            </a:r>
            <a:r>
              <a:rPr sz="2200" spc="175" dirty="0">
                <a:latin typeface="Times New Roman"/>
                <a:cs typeface="Times New Roman"/>
              </a:rPr>
              <a:t> </a:t>
            </a:r>
            <a:r>
              <a:rPr sz="2200" spc="150" dirty="0">
                <a:latin typeface="Times New Roman"/>
                <a:cs typeface="Times New Roman"/>
              </a:rPr>
              <a:t>to</a:t>
            </a:r>
            <a:r>
              <a:rPr sz="2200" spc="170" dirty="0">
                <a:latin typeface="Times New Roman"/>
                <a:cs typeface="Times New Roman"/>
              </a:rPr>
              <a:t> </a:t>
            </a:r>
            <a:r>
              <a:rPr sz="2200" spc="155" dirty="0">
                <a:latin typeface="Times New Roman"/>
                <a:cs typeface="Times New Roman"/>
              </a:rPr>
              <a:t>understand</a:t>
            </a:r>
            <a:r>
              <a:rPr sz="2200" spc="170" dirty="0">
                <a:latin typeface="Times New Roman"/>
                <a:cs typeface="Times New Roman"/>
              </a:rPr>
              <a:t> </a:t>
            </a:r>
            <a:r>
              <a:rPr sz="2200" spc="165" dirty="0">
                <a:latin typeface="Times New Roman"/>
                <a:cs typeface="Times New Roman"/>
              </a:rPr>
              <a:t>and</a:t>
            </a:r>
            <a:r>
              <a:rPr sz="2200" spc="175" dirty="0">
                <a:latin typeface="Times New Roman"/>
                <a:cs typeface="Times New Roman"/>
              </a:rPr>
              <a:t> </a:t>
            </a:r>
            <a:r>
              <a:rPr sz="2200" spc="114" dirty="0">
                <a:latin typeface="Times New Roman"/>
                <a:cs typeface="Times New Roman"/>
              </a:rPr>
              <a:t>generate</a:t>
            </a:r>
            <a:r>
              <a:rPr sz="2200" spc="170" dirty="0">
                <a:latin typeface="Times New Roman"/>
                <a:cs typeface="Times New Roman"/>
              </a:rPr>
              <a:t> </a:t>
            </a:r>
            <a:r>
              <a:rPr sz="2200" spc="110" dirty="0">
                <a:latin typeface="Times New Roman"/>
                <a:cs typeface="Times New Roman"/>
              </a:rPr>
              <a:t>responses</a:t>
            </a:r>
            <a:r>
              <a:rPr sz="2200" spc="170" dirty="0">
                <a:latin typeface="Times New Roman"/>
                <a:cs typeface="Times New Roman"/>
              </a:rPr>
              <a:t> </a:t>
            </a:r>
            <a:r>
              <a:rPr sz="2200" spc="125" dirty="0">
                <a:latin typeface="Times New Roman"/>
                <a:cs typeface="Times New Roman"/>
              </a:rPr>
              <a:t>based</a:t>
            </a:r>
            <a:r>
              <a:rPr sz="2200" spc="175" dirty="0">
                <a:latin typeface="Times New Roman"/>
                <a:cs typeface="Times New Roman"/>
              </a:rPr>
              <a:t> </a:t>
            </a:r>
            <a:r>
              <a:rPr sz="2200" spc="150" dirty="0">
                <a:latin typeface="Times New Roman"/>
                <a:cs typeface="Times New Roman"/>
              </a:rPr>
              <a:t>on</a:t>
            </a:r>
            <a:r>
              <a:rPr sz="2200" spc="170" dirty="0">
                <a:latin typeface="Times New Roman"/>
                <a:cs typeface="Times New Roman"/>
              </a:rPr>
              <a:t> </a:t>
            </a:r>
            <a:r>
              <a:rPr sz="2200" spc="120" dirty="0">
                <a:latin typeface="Times New Roman"/>
                <a:cs typeface="Times New Roman"/>
              </a:rPr>
              <a:t>the</a:t>
            </a:r>
            <a:r>
              <a:rPr sz="2200" spc="170" dirty="0">
                <a:latin typeface="Times New Roman"/>
                <a:cs typeface="Times New Roman"/>
              </a:rPr>
              <a:t> </a:t>
            </a:r>
            <a:r>
              <a:rPr sz="2200" spc="125" dirty="0">
                <a:latin typeface="Times New Roman"/>
                <a:cs typeface="Times New Roman"/>
              </a:rPr>
              <a:t>context</a:t>
            </a:r>
            <a:r>
              <a:rPr sz="2200" spc="175" dirty="0">
                <a:latin typeface="Times New Roman"/>
                <a:cs typeface="Times New Roman"/>
              </a:rPr>
              <a:t> </a:t>
            </a:r>
            <a:r>
              <a:rPr sz="2200" spc="90" dirty="0">
                <a:latin typeface="Times New Roman"/>
                <a:cs typeface="Times New Roman"/>
              </a:rPr>
              <a:t>of</a:t>
            </a:r>
            <a:r>
              <a:rPr sz="2200" spc="170" dirty="0">
                <a:latin typeface="Times New Roman"/>
                <a:cs typeface="Times New Roman"/>
              </a:rPr>
              <a:t> </a:t>
            </a:r>
            <a:r>
              <a:rPr sz="2200" spc="105" dirty="0">
                <a:latin typeface="Times New Roman"/>
                <a:cs typeface="Times New Roman"/>
              </a:rPr>
              <a:t>user</a:t>
            </a:r>
            <a:r>
              <a:rPr sz="2200" spc="170" dirty="0">
                <a:latin typeface="Times New Roman"/>
                <a:cs typeface="Times New Roman"/>
              </a:rPr>
              <a:t> </a:t>
            </a:r>
            <a:r>
              <a:rPr sz="2200" spc="105" dirty="0">
                <a:latin typeface="Times New Roman"/>
                <a:cs typeface="Times New Roman"/>
              </a:rPr>
              <a:t>queries,</a:t>
            </a:r>
            <a:r>
              <a:rPr sz="2200" spc="175" dirty="0">
                <a:latin typeface="Times New Roman"/>
                <a:cs typeface="Times New Roman"/>
              </a:rPr>
              <a:t> </a:t>
            </a:r>
            <a:r>
              <a:rPr sz="2200" spc="114" dirty="0">
                <a:latin typeface="Times New Roman"/>
                <a:cs typeface="Times New Roman"/>
              </a:rPr>
              <a:t>enhancing</a:t>
            </a:r>
            <a:endParaRPr sz="2200" dirty="0">
              <a:latin typeface="Times New Roman"/>
              <a:cs typeface="Times New Roman"/>
            </a:endParaRPr>
          </a:p>
          <a:p>
            <a:pPr marL="480695">
              <a:lnSpc>
                <a:spcPts val="2520"/>
              </a:lnSpc>
            </a:pPr>
            <a:r>
              <a:rPr sz="2200" spc="120" dirty="0">
                <a:latin typeface="Times New Roman"/>
                <a:cs typeface="Times New Roman"/>
              </a:rPr>
              <a:t>the</a:t>
            </a:r>
            <a:r>
              <a:rPr sz="2200" spc="175" dirty="0">
                <a:latin typeface="Times New Roman"/>
                <a:cs typeface="Times New Roman"/>
              </a:rPr>
              <a:t> </a:t>
            </a:r>
            <a:r>
              <a:rPr sz="2200" spc="130" dirty="0">
                <a:latin typeface="Times New Roman"/>
                <a:cs typeface="Times New Roman"/>
              </a:rPr>
              <a:t>conversational</a:t>
            </a:r>
            <a:r>
              <a:rPr sz="2200" spc="180" dirty="0">
                <a:latin typeface="Times New Roman"/>
                <a:cs typeface="Times New Roman"/>
              </a:rPr>
              <a:t> </a:t>
            </a:r>
            <a:r>
              <a:rPr sz="2200" spc="85" dirty="0">
                <a:latin typeface="Times New Roman"/>
                <a:cs typeface="Times New Roman"/>
              </a:rPr>
              <a:t>experience.</a:t>
            </a:r>
            <a:endParaRPr sz="2200" dirty="0">
              <a:latin typeface="Times New Roman"/>
              <a:cs typeface="Times New Roman"/>
            </a:endParaRPr>
          </a:p>
          <a:p>
            <a:pPr marL="380365" indent="-321310">
              <a:lnSpc>
                <a:spcPct val="100000"/>
              </a:lnSpc>
              <a:spcBef>
                <a:spcPts val="1605"/>
              </a:spcBef>
              <a:buAutoNum type="arabicPeriod" startAt="2"/>
              <a:tabLst>
                <a:tab pos="380365" algn="l"/>
              </a:tabLst>
            </a:pPr>
            <a:r>
              <a:rPr sz="3000" b="1" dirty="0">
                <a:latin typeface="Times New Roman"/>
                <a:cs typeface="Times New Roman"/>
              </a:rPr>
              <a:t>Training</a:t>
            </a:r>
            <a:r>
              <a:rPr sz="3000" b="1" spc="295" dirty="0">
                <a:latin typeface="Times New Roman"/>
                <a:cs typeface="Times New Roman"/>
              </a:rPr>
              <a:t> </a:t>
            </a:r>
            <a:r>
              <a:rPr sz="3000" b="1" dirty="0">
                <a:latin typeface="Times New Roman"/>
                <a:cs typeface="Times New Roman"/>
              </a:rPr>
              <a:t>the</a:t>
            </a:r>
            <a:r>
              <a:rPr sz="3000" b="1" spc="300" dirty="0">
                <a:latin typeface="Times New Roman"/>
                <a:cs typeface="Times New Roman"/>
              </a:rPr>
              <a:t> </a:t>
            </a:r>
            <a:r>
              <a:rPr sz="3000" b="1" spc="140" dirty="0">
                <a:latin typeface="Times New Roman"/>
                <a:cs typeface="Times New Roman"/>
              </a:rPr>
              <a:t>LSTM</a:t>
            </a:r>
            <a:r>
              <a:rPr sz="3000" b="1" spc="295" dirty="0">
                <a:latin typeface="Times New Roman"/>
                <a:cs typeface="Times New Roman"/>
              </a:rPr>
              <a:t> </a:t>
            </a:r>
            <a:r>
              <a:rPr sz="3000" b="1" spc="-10" dirty="0">
                <a:latin typeface="Times New Roman"/>
                <a:cs typeface="Times New Roman"/>
              </a:rPr>
              <a:t>Model:</a:t>
            </a:r>
            <a:endParaRPr sz="3000" dirty="0">
              <a:latin typeface="Times New Roman"/>
              <a:cs typeface="Times New Roman"/>
            </a:endParaRPr>
          </a:p>
          <a:p>
            <a:pPr marL="494030" marR="21590">
              <a:lnSpc>
                <a:spcPts val="2480"/>
              </a:lnSpc>
              <a:spcBef>
                <a:spcPts val="455"/>
              </a:spcBef>
            </a:pPr>
            <a:r>
              <a:rPr sz="2300" spc="150" dirty="0">
                <a:latin typeface="Times New Roman"/>
                <a:cs typeface="Times New Roman"/>
              </a:rPr>
              <a:t>Trained</a:t>
            </a:r>
            <a:r>
              <a:rPr sz="2300" spc="175" dirty="0">
                <a:latin typeface="Times New Roman"/>
                <a:cs typeface="Times New Roman"/>
              </a:rPr>
              <a:t> </a:t>
            </a:r>
            <a:r>
              <a:rPr sz="2300" spc="130" dirty="0">
                <a:latin typeface="Times New Roman"/>
                <a:cs typeface="Times New Roman"/>
              </a:rPr>
              <a:t>the</a:t>
            </a:r>
            <a:r>
              <a:rPr sz="2300" spc="175" dirty="0">
                <a:latin typeface="Times New Roman"/>
                <a:cs typeface="Times New Roman"/>
              </a:rPr>
              <a:t> LSTM</a:t>
            </a:r>
            <a:r>
              <a:rPr sz="2300" spc="180" dirty="0">
                <a:latin typeface="Times New Roman"/>
                <a:cs typeface="Times New Roman"/>
              </a:rPr>
              <a:t> </a:t>
            </a:r>
            <a:r>
              <a:rPr sz="2300" spc="120" dirty="0">
                <a:latin typeface="Times New Roman"/>
                <a:cs typeface="Times New Roman"/>
              </a:rPr>
              <a:t>model</a:t>
            </a:r>
            <a:r>
              <a:rPr sz="2300" spc="175" dirty="0">
                <a:latin typeface="Times New Roman"/>
                <a:cs typeface="Times New Roman"/>
              </a:rPr>
              <a:t> </a:t>
            </a:r>
            <a:r>
              <a:rPr sz="2300" spc="155" dirty="0">
                <a:latin typeface="Times New Roman"/>
                <a:cs typeface="Times New Roman"/>
              </a:rPr>
              <a:t>on</a:t>
            </a:r>
            <a:r>
              <a:rPr sz="2300" spc="180" dirty="0">
                <a:latin typeface="Times New Roman"/>
                <a:cs typeface="Times New Roman"/>
              </a:rPr>
              <a:t> </a:t>
            </a:r>
            <a:r>
              <a:rPr sz="2300" spc="120" dirty="0">
                <a:latin typeface="Times New Roman"/>
                <a:cs typeface="Times New Roman"/>
              </a:rPr>
              <a:t>a</a:t>
            </a:r>
            <a:r>
              <a:rPr sz="2300" spc="175" dirty="0">
                <a:latin typeface="Times New Roman"/>
                <a:cs typeface="Times New Roman"/>
              </a:rPr>
              <a:t> </a:t>
            </a:r>
            <a:r>
              <a:rPr sz="2300" spc="150" dirty="0">
                <a:latin typeface="Times New Roman"/>
                <a:cs typeface="Times New Roman"/>
              </a:rPr>
              <a:t>dataset</a:t>
            </a:r>
            <a:r>
              <a:rPr sz="2300" spc="175" dirty="0">
                <a:latin typeface="Times New Roman"/>
                <a:cs typeface="Times New Roman"/>
              </a:rPr>
              <a:t> </a:t>
            </a:r>
            <a:r>
              <a:rPr sz="2300" spc="120" dirty="0">
                <a:latin typeface="Times New Roman"/>
                <a:cs typeface="Times New Roman"/>
              </a:rPr>
              <a:t>comprising</a:t>
            </a:r>
            <a:r>
              <a:rPr sz="2300" spc="180" dirty="0">
                <a:latin typeface="Times New Roman"/>
                <a:cs typeface="Times New Roman"/>
              </a:rPr>
              <a:t> </a:t>
            </a:r>
            <a:r>
              <a:rPr sz="2300" spc="150" dirty="0">
                <a:latin typeface="Times New Roman"/>
                <a:cs typeface="Times New Roman"/>
              </a:rPr>
              <a:t>past</a:t>
            </a:r>
            <a:r>
              <a:rPr sz="2300" spc="175" dirty="0">
                <a:latin typeface="Times New Roman"/>
                <a:cs typeface="Times New Roman"/>
              </a:rPr>
              <a:t> </a:t>
            </a:r>
            <a:r>
              <a:rPr sz="2300" spc="150" dirty="0">
                <a:latin typeface="Times New Roman"/>
                <a:cs typeface="Times New Roman"/>
              </a:rPr>
              <a:t>booking</a:t>
            </a:r>
            <a:r>
              <a:rPr sz="2300" spc="180" dirty="0">
                <a:latin typeface="Times New Roman"/>
                <a:cs typeface="Times New Roman"/>
              </a:rPr>
              <a:t> </a:t>
            </a:r>
            <a:r>
              <a:rPr sz="2300" spc="140" dirty="0">
                <a:latin typeface="Times New Roman"/>
                <a:cs typeface="Times New Roman"/>
              </a:rPr>
              <a:t>interactions</a:t>
            </a:r>
            <a:r>
              <a:rPr sz="2300" spc="175" dirty="0">
                <a:latin typeface="Times New Roman"/>
                <a:cs typeface="Times New Roman"/>
              </a:rPr>
              <a:t> </a:t>
            </a:r>
            <a:r>
              <a:rPr sz="2300" spc="170" dirty="0">
                <a:latin typeface="Times New Roman"/>
                <a:cs typeface="Times New Roman"/>
              </a:rPr>
              <a:t>and</a:t>
            </a:r>
            <a:r>
              <a:rPr sz="2300" spc="175" dirty="0">
                <a:latin typeface="Times New Roman"/>
                <a:cs typeface="Times New Roman"/>
              </a:rPr>
              <a:t> </a:t>
            </a:r>
            <a:r>
              <a:rPr sz="2300" spc="135" dirty="0">
                <a:latin typeface="Times New Roman"/>
                <a:cs typeface="Times New Roman"/>
              </a:rPr>
              <a:t>customer</a:t>
            </a:r>
            <a:r>
              <a:rPr sz="2300" spc="180" dirty="0">
                <a:latin typeface="Times New Roman"/>
                <a:cs typeface="Times New Roman"/>
              </a:rPr>
              <a:t> </a:t>
            </a:r>
            <a:r>
              <a:rPr sz="2300" spc="100" dirty="0">
                <a:latin typeface="Times New Roman"/>
                <a:cs typeface="Times New Roman"/>
              </a:rPr>
              <a:t>preferences. </a:t>
            </a:r>
            <a:r>
              <a:rPr sz="2300" spc="114" dirty="0">
                <a:latin typeface="Times New Roman"/>
                <a:cs typeface="Times New Roman"/>
              </a:rPr>
              <a:t>Utilized</a:t>
            </a:r>
            <a:r>
              <a:rPr sz="2300" spc="175" dirty="0">
                <a:latin typeface="Times New Roman"/>
                <a:cs typeface="Times New Roman"/>
              </a:rPr>
              <a:t> </a:t>
            </a:r>
            <a:r>
              <a:rPr sz="2300" spc="125" dirty="0">
                <a:latin typeface="Times New Roman"/>
                <a:cs typeface="Times New Roman"/>
              </a:rPr>
              <a:t>techniques</a:t>
            </a:r>
            <a:r>
              <a:rPr sz="2300" spc="180" dirty="0">
                <a:latin typeface="Times New Roman"/>
                <a:cs typeface="Times New Roman"/>
              </a:rPr>
              <a:t> </a:t>
            </a:r>
            <a:r>
              <a:rPr sz="2300" spc="110" dirty="0">
                <a:latin typeface="Times New Roman"/>
                <a:cs typeface="Times New Roman"/>
              </a:rPr>
              <a:t>such</a:t>
            </a:r>
            <a:r>
              <a:rPr sz="2300" spc="175" dirty="0">
                <a:latin typeface="Times New Roman"/>
                <a:cs typeface="Times New Roman"/>
              </a:rPr>
              <a:t> </a:t>
            </a:r>
            <a:r>
              <a:rPr sz="2300" spc="95" dirty="0">
                <a:latin typeface="Times New Roman"/>
                <a:cs typeface="Times New Roman"/>
              </a:rPr>
              <a:t>as</a:t>
            </a:r>
            <a:r>
              <a:rPr sz="2300" spc="180" dirty="0">
                <a:latin typeface="Times New Roman"/>
                <a:cs typeface="Times New Roman"/>
              </a:rPr>
              <a:t> </a:t>
            </a:r>
            <a:r>
              <a:rPr sz="2300" spc="100" dirty="0">
                <a:latin typeface="Times New Roman"/>
                <a:cs typeface="Times New Roman"/>
              </a:rPr>
              <a:t>sequence</a:t>
            </a:r>
            <a:r>
              <a:rPr sz="2300" spc="175" dirty="0">
                <a:latin typeface="Times New Roman"/>
                <a:cs typeface="Times New Roman"/>
              </a:rPr>
              <a:t> </a:t>
            </a:r>
            <a:r>
              <a:rPr sz="2300" spc="120" dirty="0">
                <a:latin typeface="Times New Roman"/>
                <a:cs typeface="Times New Roman"/>
              </a:rPr>
              <a:t>modeling</a:t>
            </a:r>
            <a:r>
              <a:rPr sz="2300" spc="180" dirty="0">
                <a:latin typeface="Times New Roman"/>
                <a:cs typeface="Times New Roman"/>
              </a:rPr>
              <a:t> </a:t>
            </a:r>
            <a:r>
              <a:rPr sz="2300" spc="170" dirty="0">
                <a:latin typeface="Times New Roman"/>
                <a:cs typeface="Times New Roman"/>
              </a:rPr>
              <a:t>and</a:t>
            </a:r>
            <a:r>
              <a:rPr sz="2300" spc="175" dirty="0">
                <a:latin typeface="Times New Roman"/>
                <a:cs typeface="Times New Roman"/>
              </a:rPr>
              <a:t> </a:t>
            </a:r>
            <a:r>
              <a:rPr sz="2300" spc="170" dirty="0">
                <a:latin typeface="Times New Roman"/>
                <a:cs typeface="Times New Roman"/>
              </a:rPr>
              <a:t>backpropagation</a:t>
            </a:r>
            <a:r>
              <a:rPr sz="2300" spc="180" dirty="0">
                <a:latin typeface="Times New Roman"/>
                <a:cs typeface="Times New Roman"/>
              </a:rPr>
              <a:t> </a:t>
            </a:r>
            <a:r>
              <a:rPr sz="2300" spc="160" dirty="0">
                <a:latin typeface="Times New Roman"/>
                <a:cs typeface="Times New Roman"/>
              </a:rPr>
              <a:t>to</a:t>
            </a:r>
            <a:r>
              <a:rPr sz="2300" spc="180" dirty="0">
                <a:latin typeface="Times New Roman"/>
                <a:cs typeface="Times New Roman"/>
              </a:rPr>
              <a:t> </a:t>
            </a:r>
            <a:r>
              <a:rPr sz="2300" spc="114" dirty="0">
                <a:latin typeface="Times New Roman"/>
                <a:cs typeface="Times New Roman"/>
              </a:rPr>
              <a:t>optimize</a:t>
            </a:r>
            <a:r>
              <a:rPr sz="2300" spc="175" dirty="0">
                <a:latin typeface="Times New Roman"/>
                <a:cs typeface="Times New Roman"/>
              </a:rPr>
              <a:t> </a:t>
            </a:r>
            <a:r>
              <a:rPr sz="2300" spc="130" dirty="0">
                <a:latin typeface="Times New Roman"/>
                <a:cs typeface="Times New Roman"/>
              </a:rPr>
              <a:t>the</a:t>
            </a:r>
            <a:r>
              <a:rPr sz="2300" spc="180" dirty="0">
                <a:latin typeface="Times New Roman"/>
                <a:cs typeface="Times New Roman"/>
              </a:rPr>
              <a:t> </a:t>
            </a:r>
            <a:r>
              <a:rPr sz="2300" spc="120" dirty="0">
                <a:latin typeface="Times New Roman"/>
                <a:cs typeface="Times New Roman"/>
              </a:rPr>
              <a:t>model</a:t>
            </a:r>
            <a:r>
              <a:rPr sz="2300" spc="175" dirty="0">
                <a:latin typeface="Times New Roman"/>
                <a:cs typeface="Times New Roman"/>
              </a:rPr>
              <a:t> </a:t>
            </a:r>
            <a:r>
              <a:rPr sz="2300" spc="135" dirty="0">
                <a:latin typeface="Times New Roman"/>
                <a:cs typeface="Times New Roman"/>
              </a:rPr>
              <a:t>for</a:t>
            </a:r>
            <a:r>
              <a:rPr sz="2300" spc="180" dirty="0">
                <a:latin typeface="Times New Roman"/>
                <a:cs typeface="Times New Roman"/>
              </a:rPr>
              <a:t> </a:t>
            </a:r>
            <a:r>
              <a:rPr sz="2300" spc="130" dirty="0">
                <a:latin typeface="Times New Roman"/>
                <a:cs typeface="Times New Roman"/>
              </a:rPr>
              <a:t>accurate </a:t>
            </a:r>
            <a:r>
              <a:rPr sz="2300" spc="120" dirty="0">
                <a:latin typeface="Times New Roman"/>
                <a:cs typeface="Times New Roman"/>
              </a:rPr>
              <a:t>predictions.</a:t>
            </a:r>
            <a:endParaRPr sz="2300" dirty="0">
              <a:latin typeface="Times New Roman"/>
              <a:cs typeface="Times New Roman"/>
            </a:endParaRPr>
          </a:p>
          <a:p>
            <a:pPr marL="473075" indent="-321310">
              <a:lnSpc>
                <a:spcPct val="100000"/>
              </a:lnSpc>
              <a:spcBef>
                <a:spcPts val="1485"/>
              </a:spcBef>
              <a:buAutoNum type="arabicPeriod" startAt="3"/>
              <a:tabLst>
                <a:tab pos="473075" algn="l"/>
              </a:tabLst>
            </a:pPr>
            <a:r>
              <a:rPr sz="3000" b="1" dirty="0">
                <a:latin typeface="Times New Roman"/>
                <a:cs typeface="Times New Roman"/>
              </a:rPr>
              <a:t>Hyperparameter</a:t>
            </a:r>
            <a:r>
              <a:rPr sz="3000" b="1" spc="580" dirty="0">
                <a:latin typeface="Times New Roman"/>
                <a:cs typeface="Times New Roman"/>
              </a:rPr>
              <a:t> </a:t>
            </a:r>
            <a:r>
              <a:rPr sz="3000" b="1" spc="-10" dirty="0">
                <a:latin typeface="Times New Roman"/>
                <a:cs typeface="Times New Roman"/>
              </a:rPr>
              <a:t>Tuning:</a:t>
            </a:r>
            <a:endParaRPr sz="3000" dirty="0">
              <a:latin typeface="Times New Roman"/>
              <a:cs typeface="Times New Roman"/>
            </a:endParaRPr>
          </a:p>
          <a:p>
            <a:pPr marL="502284" marR="5080">
              <a:lnSpc>
                <a:spcPts val="2480"/>
              </a:lnSpc>
              <a:spcBef>
                <a:spcPts val="455"/>
              </a:spcBef>
            </a:pPr>
            <a:r>
              <a:rPr sz="2300" spc="155" dirty="0">
                <a:latin typeface="Times New Roman"/>
                <a:cs typeface="Times New Roman"/>
              </a:rPr>
              <a:t>Conducted</a:t>
            </a:r>
            <a:r>
              <a:rPr sz="2300" spc="180" dirty="0">
                <a:latin typeface="Times New Roman"/>
                <a:cs typeface="Times New Roman"/>
              </a:rPr>
              <a:t> </a:t>
            </a:r>
            <a:r>
              <a:rPr sz="2300" spc="90" dirty="0">
                <a:latin typeface="Times New Roman"/>
                <a:cs typeface="Times New Roman"/>
              </a:rPr>
              <a:t>extensive</a:t>
            </a:r>
            <a:r>
              <a:rPr sz="2300" spc="180" dirty="0">
                <a:latin typeface="Times New Roman"/>
                <a:cs typeface="Times New Roman"/>
              </a:rPr>
              <a:t> </a:t>
            </a:r>
            <a:r>
              <a:rPr sz="2300" spc="114" dirty="0">
                <a:latin typeface="Times New Roman"/>
                <a:cs typeface="Times New Roman"/>
              </a:rPr>
              <a:t>experiments</a:t>
            </a:r>
            <a:r>
              <a:rPr sz="2300" spc="180" dirty="0">
                <a:latin typeface="Times New Roman"/>
                <a:cs typeface="Times New Roman"/>
              </a:rPr>
              <a:t> </a:t>
            </a:r>
            <a:r>
              <a:rPr sz="2300" spc="160" dirty="0">
                <a:latin typeface="Times New Roman"/>
                <a:cs typeface="Times New Roman"/>
              </a:rPr>
              <a:t>to</a:t>
            </a:r>
            <a:r>
              <a:rPr sz="2300" spc="185" dirty="0">
                <a:latin typeface="Times New Roman"/>
                <a:cs typeface="Times New Roman"/>
              </a:rPr>
              <a:t> </a:t>
            </a:r>
            <a:r>
              <a:rPr sz="2300" spc="100" dirty="0">
                <a:latin typeface="Times New Roman"/>
                <a:cs typeface="Times New Roman"/>
              </a:rPr>
              <a:t>fine-</a:t>
            </a:r>
            <a:r>
              <a:rPr sz="2300" spc="145" dirty="0">
                <a:latin typeface="Times New Roman"/>
                <a:cs typeface="Times New Roman"/>
              </a:rPr>
              <a:t>tune</a:t>
            </a:r>
            <a:r>
              <a:rPr sz="2300" spc="180" dirty="0">
                <a:latin typeface="Times New Roman"/>
                <a:cs typeface="Times New Roman"/>
              </a:rPr>
              <a:t> </a:t>
            </a:r>
            <a:r>
              <a:rPr sz="2300" spc="150" dirty="0">
                <a:latin typeface="Times New Roman"/>
                <a:cs typeface="Times New Roman"/>
              </a:rPr>
              <a:t>hyperparameters</a:t>
            </a:r>
            <a:r>
              <a:rPr sz="2300" spc="180" dirty="0">
                <a:latin typeface="Times New Roman"/>
                <a:cs typeface="Times New Roman"/>
              </a:rPr>
              <a:t> </a:t>
            </a:r>
            <a:r>
              <a:rPr sz="2300" spc="110" dirty="0">
                <a:latin typeface="Times New Roman"/>
                <a:cs typeface="Times New Roman"/>
              </a:rPr>
              <a:t>such</a:t>
            </a:r>
            <a:r>
              <a:rPr sz="2300" spc="180" dirty="0">
                <a:latin typeface="Times New Roman"/>
                <a:cs typeface="Times New Roman"/>
              </a:rPr>
              <a:t> </a:t>
            </a:r>
            <a:r>
              <a:rPr sz="2300" spc="95" dirty="0">
                <a:latin typeface="Times New Roman"/>
                <a:cs typeface="Times New Roman"/>
              </a:rPr>
              <a:t>as</a:t>
            </a:r>
            <a:r>
              <a:rPr sz="2300" spc="185" dirty="0">
                <a:latin typeface="Times New Roman"/>
                <a:cs typeface="Times New Roman"/>
              </a:rPr>
              <a:t> </a:t>
            </a:r>
            <a:r>
              <a:rPr sz="2300" spc="125" dirty="0">
                <a:latin typeface="Times New Roman"/>
                <a:cs typeface="Times New Roman"/>
              </a:rPr>
              <a:t>learning</a:t>
            </a:r>
            <a:r>
              <a:rPr sz="2300" spc="180" dirty="0">
                <a:latin typeface="Times New Roman"/>
                <a:cs typeface="Times New Roman"/>
              </a:rPr>
              <a:t> </a:t>
            </a:r>
            <a:r>
              <a:rPr sz="2300" spc="130" dirty="0">
                <a:latin typeface="Times New Roman"/>
                <a:cs typeface="Times New Roman"/>
              </a:rPr>
              <a:t>rates,</a:t>
            </a:r>
            <a:r>
              <a:rPr sz="2300" spc="180" dirty="0">
                <a:latin typeface="Times New Roman"/>
                <a:cs typeface="Times New Roman"/>
              </a:rPr>
              <a:t> </a:t>
            </a:r>
            <a:r>
              <a:rPr sz="2300" spc="105" dirty="0">
                <a:latin typeface="Times New Roman"/>
                <a:cs typeface="Times New Roman"/>
              </a:rPr>
              <a:t>sequence</a:t>
            </a:r>
            <a:r>
              <a:rPr sz="2300" spc="185" dirty="0">
                <a:latin typeface="Times New Roman"/>
                <a:cs typeface="Times New Roman"/>
              </a:rPr>
              <a:t> </a:t>
            </a:r>
            <a:r>
              <a:rPr sz="2300" spc="105" dirty="0">
                <a:latin typeface="Times New Roman"/>
                <a:cs typeface="Times New Roman"/>
              </a:rPr>
              <a:t>lengths, </a:t>
            </a:r>
            <a:r>
              <a:rPr sz="2300" spc="170" dirty="0">
                <a:latin typeface="Times New Roman"/>
                <a:cs typeface="Times New Roman"/>
              </a:rPr>
              <a:t>and </a:t>
            </a:r>
            <a:r>
              <a:rPr sz="2300" spc="150" dirty="0">
                <a:latin typeface="Times New Roman"/>
                <a:cs typeface="Times New Roman"/>
              </a:rPr>
              <a:t>network</a:t>
            </a:r>
            <a:r>
              <a:rPr sz="2300" spc="175" dirty="0">
                <a:latin typeface="Times New Roman"/>
                <a:cs typeface="Times New Roman"/>
              </a:rPr>
              <a:t> </a:t>
            </a:r>
            <a:r>
              <a:rPr sz="2300" spc="120" dirty="0">
                <a:latin typeface="Times New Roman"/>
                <a:cs typeface="Times New Roman"/>
              </a:rPr>
              <a:t>architectures.</a:t>
            </a:r>
            <a:endParaRPr sz="2300" dirty="0">
              <a:latin typeface="Times New Roman"/>
              <a:cs typeface="Times New Roman"/>
            </a:endParaRPr>
          </a:p>
          <a:p>
            <a:pPr marL="502284">
              <a:lnSpc>
                <a:spcPts val="2435"/>
              </a:lnSpc>
            </a:pPr>
            <a:r>
              <a:rPr sz="2300" spc="85" dirty="0">
                <a:latin typeface="Times New Roman"/>
                <a:cs typeface="Times New Roman"/>
              </a:rPr>
              <a:t>Selected</a:t>
            </a:r>
            <a:r>
              <a:rPr sz="2300" spc="180" dirty="0">
                <a:latin typeface="Times New Roman"/>
                <a:cs typeface="Times New Roman"/>
              </a:rPr>
              <a:t> </a:t>
            </a:r>
            <a:r>
              <a:rPr sz="2300" spc="130" dirty="0">
                <a:latin typeface="Times New Roman"/>
                <a:cs typeface="Times New Roman"/>
              </a:rPr>
              <a:t>the</a:t>
            </a:r>
            <a:r>
              <a:rPr sz="2300" spc="180" dirty="0">
                <a:latin typeface="Times New Roman"/>
                <a:cs typeface="Times New Roman"/>
              </a:rPr>
              <a:t> </a:t>
            </a:r>
            <a:r>
              <a:rPr sz="2300" spc="145" dirty="0">
                <a:latin typeface="Times New Roman"/>
                <a:cs typeface="Times New Roman"/>
              </a:rPr>
              <a:t>optimal</a:t>
            </a:r>
            <a:r>
              <a:rPr sz="2300" spc="180" dirty="0">
                <a:latin typeface="Times New Roman"/>
                <a:cs typeface="Times New Roman"/>
              </a:rPr>
              <a:t> </a:t>
            </a:r>
            <a:r>
              <a:rPr sz="2300" spc="150" dirty="0">
                <a:latin typeface="Times New Roman"/>
                <a:cs typeface="Times New Roman"/>
              </a:rPr>
              <a:t>hyperparameters</a:t>
            </a:r>
            <a:r>
              <a:rPr sz="2300" spc="180" dirty="0">
                <a:latin typeface="Times New Roman"/>
                <a:cs typeface="Times New Roman"/>
              </a:rPr>
              <a:t> </a:t>
            </a:r>
            <a:r>
              <a:rPr sz="2300" spc="160" dirty="0">
                <a:latin typeface="Times New Roman"/>
                <a:cs typeface="Times New Roman"/>
              </a:rPr>
              <a:t>to</a:t>
            </a:r>
            <a:r>
              <a:rPr sz="2300" spc="180" dirty="0">
                <a:latin typeface="Times New Roman"/>
                <a:cs typeface="Times New Roman"/>
              </a:rPr>
              <a:t> </a:t>
            </a:r>
            <a:r>
              <a:rPr sz="2300" spc="125" dirty="0">
                <a:latin typeface="Times New Roman"/>
                <a:cs typeface="Times New Roman"/>
              </a:rPr>
              <a:t>improve</a:t>
            </a:r>
            <a:r>
              <a:rPr sz="2300" spc="180" dirty="0">
                <a:latin typeface="Times New Roman"/>
                <a:cs typeface="Times New Roman"/>
              </a:rPr>
              <a:t> </a:t>
            </a:r>
            <a:r>
              <a:rPr sz="2300" spc="130" dirty="0">
                <a:latin typeface="Times New Roman"/>
                <a:cs typeface="Times New Roman"/>
              </a:rPr>
              <a:t>the</a:t>
            </a:r>
            <a:r>
              <a:rPr sz="2300" spc="180" dirty="0">
                <a:latin typeface="Times New Roman"/>
                <a:cs typeface="Times New Roman"/>
              </a:rPr>
              <a:t> </a:t>
            </a:r>
            <a:r>
              <a:rPr sz="2300" spc="140" dirty="0">
                <a:latin typeface="Times New Roman"/>
                <a:cs typeface="Times New Roman"/>
              </a:rPr>
              <a:t>performance</a:t>
            </a:r>
            <a:r>
              <a:rPr sz="2300" spc="180" dirty="0">
                <a:latin typeface="Times New Roman"/>
                <a:cs typeface="Times New Roman"/>
              </a:rPr>
              <a:t> </a:t>
            </a:r>
            <a:r>
              <a:rPr sz="2300" spc="170" dirty="0">
                <a:latin typeface="Times New Roman"/>
                <a:cs typeface="Times New Roman"/>
              </a:rPr>
              <a:t>and</a:t>
            </a:r>
            <a:r>
              <a:rPr sz="2300" spc="180" dirty="0">
                <a:latin typeface="Times New Roman"/>
                <a:cs typeface="Times New Roman"/>
              </a:rPr>
              <a:t> </a:t>
            </a:r>
            <a:r>
              <a:rPr sz="2300" spc="75" dirty="0">
                <a:latin typeface="Times New Roman"/>
                <a:cs typeface="Times New Roman"/>
              </a:rPr>
              <a:t>efficiency</a:t>
            </a:r>
            <a:r>
              <a:rPr sz="2300" spc="180" dirty="0">
                <a:latin typeface="Times New Roman"/>
                <a:cs typeface="Times New Roman"/>
              </a:rPr>
              <a:t> </a:t>
            </a:r>
            <a:r>
              <a:rPr sz="2300" spc="100" dirty="0">
                <a:latin typeface="Times New Roman"/>
                <a:cs typeface="Times New Roman"/>
              </a:rPr>
              <a:t>of</a:t>
            </a:r>
            <a:r>
              <a:rPr sz="2300" spc="180" dirty="0">
                <a:latin typeface="Times New Roman"/>
                <a:cs typeface="Times New Roman"/>
              </a:rPr>
              <a:t> </a:t>
            </a:r>
            <a:r>
              <a:rPr sz="2300" spc="130" dirty="0">
                <a:latin typeface="Times New Roman"/>
                <a:cs typeface="Times New Roman"/>
              </a:rPr>
              <a:t>the</a:t>
            </a:r>
            <a:r>
              <a:rPr sz="2300" spc="180" dirty="0">
                <a:latin typeface="Times New Roman"/>
                <a:cs typeface="Times New Roman"/>
              </a:rPr>
              <a:t> </a:t>
            </a:r>
            <a:r>
              <a:rPr sz="2300" spc="175" dirty="0">
                <a:latin typeface="Times New Roman"/>
                <a:cs typeface="Times New Roman"/>
              </a:rPr>
              <a:t>LSTM</a:t>
            </a:r>
            <a:r>
              <a:rPr sz="2300" spc="180" dirty="0">
                <a:latin typeface="Times New Roman"/>
                <a:cs typeface="Times New Roman"/>
              </a:rPr>
              <a:t> </a:t>
            </a:r>
            <a:r>
              <a:rPr sz="2300" spc="110" dirty="0">
                <a:latin typeface="Times New Roman"/>
                <a:cs typeface="Times New Roman"/>
              </a:rPr>
              <a:t>model.</a:t>
            </a:r>
            <a:endParaRPr sz="2300" dirty="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447800" y="1333500"/>
            <a:ext cx="15392400" cy="7620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txBox="1">
            <a:spLocks noGrp="1"/>
          </p:cNvSpPr>
          <p:nvPr>
            <p:ph type="title"/>
          </p:nvPr>
        </p:nvSpPr>
        <p:spPr>
          <a:xfrm>
            <a:off x="1835486" y="1535513"/>
            <a:ext cx="11194714" cy="859210"/>
          </a:xfrm>
          <a:prstGeom prst="rect">
            <a:avLst/>
          </a:prstGeom>
        </p:spPr>
        <p:txBody>
          <a:bodyPr vert="horz" wrap="square" lIns="0" tIns="12700" rIns="0" bIns="0" rtlCol="0">
            <a:spAutoFit/>
          </a:bodyPr>
          <a:lstStyle/>
          <a:p>
            <a:pPr marL="133350">
              <a:lnSpc>
                <a:spcPct val="100000"/>
              </a:lnSpc>
              <a:spcBef>
                <a:spcPts val="100"/>
              </a:spcBef>
            </a:pPr>
            <a:r>
              <a:rPr spc="215" dirty="0" smtClean="0"/>
              <a:t>AL</a:t>
            </a:r>
            <a:r>
              <a:rPr lang="en-US" spc="215" dirty="0" smtClean="0"/>
              <a:t>GOR</a:t>
            </a:r>
            <a:r>
              <a:rPr spc="215" dirty="0" smtClean="0"/>
              <a:t>ITHM</a:t>
            </a:r>
            <a:r>
              <a:rPr spc="365" dirty="0" smtClean="0"/>
              <a:t> </a:t>
            </a:r>
            <a:r>
              <a:rPr spc="-370" dirty="0"/>
              <a:t>&amp;</a:t>
            </a:r>
            <a:r>
              <a:rPr spc="370" dirty="0"/>
              <a:t> </a:t>
            </a:r>
            <a:r>
              <a:rPr spc="260" dirty="0"/>
              <a:t>DEPLOYMENT</a:t>
            </a:r>
          </a:p>
        </p:txBody>
      </p:sp>
      <p:pic>
        <p:nvPicPr>
          <p:cNvPr id="3" name="object 3"/>
          <p:cNvPicPr/>
          <p:nvPr/>
        </p:nvPicPr>
        <p:blipFill>
          <a:blip r:embed="rId2" cstate="print"/>
          <a:stretch>
            <a:fillRect/>
          </a:stretch>
        </p:blipFill>
        <p:spPr>
          <a:xfrm>
            <a:off x="2096890" y="6156960"/>
            <a:ext cx="66675" cy="66674"/>
          </a:xfrm>
          <a:prstGeom prst="rect">
            <a:avLst/>
          </a:prstGeom>
        </p:spPr>
      </p:pic>
      <p:pic>
        <p:nvPicPr>
          <p:cNvPr id="4" name="object 4"/>
          <p:cNvPicPr/>
          <p:nvPr/>
        </p:nvPicPr>
        <p:blipFill>
          <a:blip r:embed="rId2" cstate="print"/>
          <a:stretch>
            <a:fillRect/>
          </a:stretch>
        </p:blipFill>
        <p:spPr>
          <a:xfrm>
            <a:off x="2096890" y="6442710"/>
            <a:ext cx="66675" cy="66674"/>
          </a:xfrm>
          <a:prstGeom prst="rect">
            <a:avLst/>
          </a:prstGeom>
        </p:spPr>
      </p:pic>
      <p:pic>
        <p:nvPicPr>
          <p:cNvPr id="5" name="object 5"/>
          <p:cNvPicPr/>
          <p:nvPr/>
        </p:nvPicPr>
        <p:blipFill>
          <a:blip r:embed="rId2" cstate="print"/>
          <a:stretch>
            <a:fillRect/>
          </a:stretch>
        </p:blipFill>
        <p:spPr>
          <a:xfrm>
            <a:off x="2096890" y="7014209"/>
            <a:ext cx="66675" cy="66674"/>
          </a:xfrm>
          <a:prstGeom prst="rect">
            <a:avLst/>
          </a:prstGeom>
        </p:spPr>
      </p:pic>
      <p:pic>
        <p:nvPicPr>
          <p:cNvPr id="6" name="object 6"/>
          <p:cNvPicPr/>
          <p:nvPr/>
        </p:nvPicPr>
        <p:blipFill>
          <a:blip r:embed="rId2" cstate="print"/>
          <a:stretch>
            <a:fillRect/>
          </a:stretch>
        </p:blipFill>
        <p:spPr>
          <a:xfrm>
            <a:off x="2096890" y="7299959"/>
            <a:ext cx="66675" cy="66674"/>
          </a:xfrm>
          <a:prstGeom prst="rect">
            <a:avLst/>
          </a:prstGeom>
        </p:spPr>
      </p:pic>
      <p:pic>
        <p:nvPicPr>
          <p:cNvPr id="7" name="object 7"/>
          <p:cNvPicPr/>
          <p:nvPr/>
        </p:nvPicPr>
        <p:blipFill>
          <a:blip r:embed="rId2" cstate="print"/>
          <a:stretch>
            <a:fillRect/>
          </a:stretch>
        </p:blipFill>
        <p:spPr>
          <a:xfrm>
            <a:off x="2096890" y="3944142"/>
            <a:ext cx="66675" cy="66674"/>
          </a:xfrm>
          <a:prstGeom prst="rect">
            <a:avLst/>
          </a:prstGeom>
        </p:spPr>
      </p:pic>
      <p:pic>
        <p:nvPicPr>
          <p:cNvPr id="8" name="object 8"/>
          <p:cNvPicPr/>
          <p:nvPr/>
        </p:nvPicPr>
        <p:blipFill>
          <a:blip r:embed="rId2" cstate="print"/>
          <a:stretch>
            <a:fillRect/>
          </a:stretch>
        </p:blipFill>
        <p:spPr>
          <a:xfrm>
            <a:off x="2096890" y="4229892"/>
            <a:ext cx="66675" cy="66674"/>
          </a:xfrm>
          <a:prstGeom prst="rect">
            <a:avLst/>
          </a:prstGeom>
        </p:spPr>
      </p:pic>
      <p:pic>
        <p:nvPicPr>
          <p:cNvPr id="9" name="object 9"/>
          <p:cNvPicPr/>
          <p:nvPr/>
        </p:nvPicPr>
        <p:blipFill>
          <a:blip r:embed="rId2" cstate="print"/>
          <a:stretch>
            <a:fillRect/>
          </a:stretch>
        </p:blipFill>
        <p:spPr>
          <a:xfrm>
            <a:off x="2096890" y="4515642"/>
            <a:ext cx="66675" cy="66674"/>
          </a:xfrm>
          <a:prstGeom prst="rect">
            <a:avLst/>
          </a:prstGeom>
        </p:spPr>
      </p:pic>
      <p:sp>
        <p:nvSpPr>
          <p:cNvPr id="10" name="object 10"/>
          <p:cNvSpPr txBox="1"/>
          <p:nvPr/>
        </p:nvSpPr>
        <p:spPr>
          <a:xfrm>
            <a:off x="1964289" y="2860831"/>
            <a:ext cx="14481810" cy="4886325"/>
          </a:xfrm>
          <a:prstGeom prst="rect">
            <a:avLst/>
          </a:prstGeom>
        </p:spPr>
        <p:txBody>
          <a:bodyPr vert="horz" wrap="square" lIns="0" tIns="12700" rIns="0" bIns="0" rtlCol="0">
            <a:spAutoFit/>
          </a:bodyPr>
          <a:lstStyle/>
          <a:p>
            <a:pPr marL="375285" indent="-321310">
              <a:lnSpc>
                <a:spcPct val="100000"/>
              </a:lnSpc>
              <a:spcBef>
                <a:spcPts val="100"/>
              </a:spcBef>
              <a:buAutoNum type="arabicPeriod" startAt="4"/>
              <a:tabLst>
                <a:tab pos="375285" algn="l"/>
              </a:tabLst>
            </a:pPr>
            <a:r>
              <a:rPr sz="3000" b="1" spc="-10" dirty="0">
                <a:latin typeface="Times New Roman"/>
                <a:cs typeface="Times New Roman"/>
              </a:rPr>
              <a:t>Deployment:</a:t>
            </a:r>
            <a:endParaRPr sz="3000" dirty="0">
              <a:latin typeface="Times New Roman"/>
              <a:cs typeface="Times New Roman"/>
            </a:endParaRPr>
          </a:p>
          <a:p>
            <a:pPr>
              <a:lnSpc>
                <a:spcPct val="100000"/>
              </a:lnSpc>
              <a:spcBef>
                <a:spcPts val="330"/>
              </a:spcBef>
              <a:buFont typeface="Times New Roman"/>
              <a:buAutoNum type="arabicPeriod" startAt="4"/>
            </a:pPr>
            <a:endParaRPr sz="3000" dirty="0">
              <a:latin typeface="Times New Roman"/>
              <a:cs typeface="Times New Roman"/>
            </a:endParaRPr>
          </a:p>
          <a:p>
            <a:pPr marL="318770" marR="3396615">
              <a:lnSpc>
                <a:spcPts val="2250"/>
              </a:lnSpc>
            </a:pPr>
            <a:r>
              <a:rPr sz="2100" spc="110" dirty="0">
                <a:latin typeface="Times New Roman"/>
                <a:cs typeface="Times New Roman"/>
              </a:rPr>
              <a:t>The</a:t>
            </a:r>
            <a:r>
              <a:rPr sz="2100" spc="165" dirty="0">
                <a:latin typeface="Times New Roman"/>
                <a:cs typeface="Times New Roman"/>
              </a:rPr>
              <a:t> </a:t>
            </a:r>
            <a:r>
              <a:rPr sz="2100" spc="135" dirty="0">
                <a:latin typeface="Times New Roman"/>
                <a:cs typeface="Times New Roman"/>
              </a:rPr>
              <a:t>trained</a:t>
            </a:r>
            <a:r>
              <a:rPr sz="2100" spc="170" dirty="0">
                <a:latin typeface="Times New Roman"/>
                <a:cs typeface="Times New Roman"/>
              </a:rPr>
              <a:t> </a:t>
            </a:r>
            <a:r>
              <a:rPr sz="2100" spc="145" dirty="0">
                <a:latin typeface="Times New Roman"/>
                <a:cs typeface="Times New Roman"/>
              </a:rPr>
              <a:t>Restaurent</a:t>
            </a:r>
            <a:r>
              <a:rPr sz="2100" spc="165" dirty="0">
                <a:latin typeface="Times New Roman"/>
                <a:cs typeface="Times New Roman"/>
              </a:rPr>
              <a:t> </a:t>
            </a:r>
            <a:r>
              <a:rPr sz="2100" spc="120" dirty="0">
                <a:latin typeface="Times New Roman"/>
                <a:cs typeface="Times New Roman"/>
              </a:rPr>
              <a:t>Bot</a:t>
            </a:r>
            <a:r>
              <a:rPr sz="2100" spc="170" dirty="0">
                <a:latin typeface="Times New Roman"/>
                <a:cs typeface="Times New Roman"/>
              </a:rPr>
              <a:t> </a:t>
            </a:r>
            <a:r>
              <a:rPr sz="2100" spc="155" dirty="0">
                <a:latin typeface="Times New Roman"/>
                <a:cs typeface="Times New Roman"/>
              </a:rPr>
              <a:t>and</a:t>
            </a:r>
            <a:r>
              <a:rPr sz="2100" spc="170" dirty="0">
                <a:latin typeface="Times New Roman"/>
                <a:cs typeface="Times New Roman"/>
              </a:rPr>
              <a:t> </a:t>
            </a:r>
            <a:r>
              <a:rPr sz="2100" spc="110" dirty="0">
                <a:latin typeface="Times New Roman"/>
                <a:cs typeface="Times New Roman"/>
              </a:rPr>
              <a:t>associated</a:t>
            </a:r>
            <a:r>
              <a:rPr sz="2100" spc="165" dirty="0">
                <a:latin typeface="Times New Roman"/>
                <a:cs typeface="Times New Roman"/>
              </a:rPr>
              <a:t> </a:t>
            </a:r>
            <a:r>
              <a:rPr sz="2100" spc="95" dirty="0">
                <a:latin typeface="Times New Roman"/>
                <a:cs typeface="Times New Roman"/>
              </a:rPr>
              <a:t>code</a:t>
            </a:r>
            <a:r>
              <a:rPr sz="2100" spc="170" dirty="0">
                <a:latin typeface="Times New Roman"/>
                <a:cs typeface="Times New Roman"/>
              </a:rPr>
              <a:t> </a:t>
            </a:r>
            <a:r>
              <a:rPr sz="2100" spc="114" dirty="0">
                <a:latin typeface="Times New Roman"/>
                <a:cs typeface="Times New Roman"/>
              </a:rPr>
              <a:t>are</a:t>
            </a:r>
            <a:r>
              <a:rPr sz="2100" spc="165" dirty="0">
                <a:latin typeface="Times New Roman"/>
                <a:cs typeface="Times New Roman"/>
              </a:rPr>
              <a:t> </a:t>
            </a:r>
            <a:r>
              <a:rPr sz="2100" spc="110" dirty="0">
                <a:latin typeface="Times New Roman"/>
                <a:cs typeface="Times New Roman"/>
              </a:rPr>
              <a:t>deployed</a:t>
            </a:r>
            <a:r>
              <a:rPr sz="2100" spc="170" dirty="0">
                <a:latin typeface="Times New Roman"/>
                <a:cs typeface="Times New Roman"/>
              </a:rPr>
              <a:t> </a:t>
            </a:r>
            <a:r>
              <a:rPr sz="2100" spc="130" dirty="0">
                <a:latin typeface="Times New Roman"/>
                <a:cs typeface="Times New Roman"/>
              </a:rPr>
              <a:t>into</a:t>
            </a:r>
            <a:r>
              <a:rPr sz="2100" spc="170" dirty="0">
                <a:latin typeface="Times New Roman"/>
                <a:cs typeface="Times New Roman"/>
              </a:rPr>
              <a:t> </a:t>
            </a:r>
            <a:r>
              <a:rPr sz="2100" spc="110" dirty="0">
                <a:latin typeface="Times New Roman"/>
                <a:cs typeface="Times New Roman"/>
              </a:rPr>
              <a:t>a</a:t>
            </a:r>
            <a:r>
              <a:rPr sz="2100" spc="165" dirty="0">
                <a:latin typeface="Times New Roman"/>
                <a:cs typeface="Times New Roman"/>
              </a:rPr>
              <a:t> </a:t>
            </a:r>
            <a:r>
              <a:rPr sz="2100" spc="180" dirty="0">
                <a:latin typeface="Times New Roman"/>
                <a:cs typeface="Times New Roman"/>
              </a:rPr>
              <a:t>GitHub</a:t>
            </a:r>
            <a:r>
              <a:rPr sz="2100" spc="170" dirty="0">
                <a:latin typeface="Times New Roman"/>
                <a:cs typeface="Times New Roman"/>
              </a:rPr>
              <a:t> </a:t>
            </a:r>
            <a:r>
              <a:rPr sz="2100" spc="114" dirty="0">
                <a:latin typeface="Times New Roman"/>
                <a:cs typeface="Times New Roman"/>
              </a:rPr>
              <a:t>repository. </a:t>
            </a:r>
            <a:r>
              <a:rPr sz="2100" spc="120" dirty="0">
                <a:latin typeface="Times New Roman"/>
                <a:cs typeface="Times New Roman"/>
              </a:rPr>
              <a:t>Included</a:t>
            </a:r>
            <a:r>
              <a:rPr sz="2100" spc="170" dirty="0">
                <a:latin typeface="Times New Roman"/>
                <a:cs typeface="Times New Roman"/>
              </a:rPr>
              <a:t> </a:t>
            </a:r>
            <a:r>
              <a:rPr sz="2100" spc="120" dirty="0">
                <a:latin typeface="Times New Roman"/>
                <a:cs typeface="Times New Roman"/>
              </a:rPr>
              <a:t>instructions</a:t>
            </a:r>
            <a:r>
              <a:rPr sz="2100" spc="170" dirty="0">
                <a:latin typeface="Times New Roman"/>
                <a:cs typeface="Times New Roman"/>
              </a:rPr>
              <a:t> </a:t>
            </a:r>
            <a:r>
              <a:rPr sz="2100" spc="114" dirty="0">
                <a:latin typeface="Times New Roman"/>
                <a:cs typeface="Times New Roman"/>
              </a:rPr>
              <a:t>for</a:t>
            </a:r>
            <a:r>
              <a:rPr sz="2100" spc="175" dirty="0">
                <a:latin typeface="Times New Roman"/>
                <a:cs typeface="Times New Roman"/>
              </a:rPr>
              <a:t> </a:t>
            </a:r>
            <a:r>
              <a:rPr sz="2100" spc="100" dirty="0">
                <a:latin typeface="Times New Roman"/>
                <a:cs typeface="Times New Roman"/>
              </a:rPr>
              <a:t>setting</a:t>
            </a:r>
            <a:r>
              <a:rPr sz="2100" spc="170" dirty="0">
                <a:latin typeface="Times New Roman"/>
                <a:cs typeface="Times New Roman"/>
              </a:rPr>
              <a:t> </a:t>
            </a:r>
            <a:r>
              <a:rPr sz="2100" spc="140" dirty="0">
                <a:latin typeface="Times New Roman"/>
                <a:cs typeface="Times New Roman"/>
              </a:rPr>
              <a:t>up</a:t>
            </a:r>
            <a:r>
              <a:rPr sz="2100" spc="175" dirty="0">
                <a:latin typeface="Times New Roman"/>
                <a:cs typeface="Times New Roman"/>
              </a:rPr>
              <a:t> </a:t>
            </a:r>
            <a:r>
              <a:rPr sz="2100" spc="114" dirty="0">
                <a:latin typeface="Times New Roman"/>
                <a:cs typeface="Times New Roman"/>
              </a:rPr>
              <a:t>the</a:t>
            </a:r>
            <a:r>
              <a:rPr sz="2100" spc="170" dirty="0">
                <a:latin typeface="Times New Roman"/>
                <a:cs typeface="Times New Roman"/>
              </a:rPr>
              <a:t> </a:t>
            </a:r>
            <a:r>
              <a:rPr sz="2100" spc="125" dirty="0">
                <a:latin typeface="Times New Roman"/>
                <a:cs typeface="Times New Roman"/>
              </a:rPr>
              <a:t>environment</a:t>
            </a:r>
            <a:r>
              <a:rPr sz="2100" spc="175" dirty="0">
                <a:latin typeface="Times New Roman"/>
                <a:cs typeface="Times New Roman"/>
              </a:rPr>
              <a:t> </a:t>
            </a:r>
            <a:r>
              <a:rPr sz="2100" spc="155" dirty="0">
                <a:latin typeface="Times New Roman"/>
                <a:cs typeface="Times New Roman"/>
              </a:rPr>
              <a:t>and</a:t>
            </a:r>
            <a:r>
              <a:rPr sz="2100" spc="170" dirty="0">
                <a:latin typeface="Times New Roman"/>
                <a:cs typeface="Times New Roman"/>
              </a:rPr>
              <a:t> </a:t>
            </a:r>
            <a:r>
              <a:rPr sz="2100" spc="135" dirty="0">
                <a:latin typeface="Times New Roman"/>
                <a:cs typeface="Times New Roman"/>
              </a:rPr>
              <a:t>running</a:t>
            </a:r>
            <a:r>
              <a:rPr sz="2100" spc="175" dirty="0">
                <a:latin typeface="Times New Roman"/>
                <a:cs typeface="Times New Roman"/>
              </a:rPr>
              <a:t> </a:t>
            </a:r>
            <a:r>
              <a:rPr sz="2100" spc="114" dirty="0">
                <a:latin typeface="Times New Roman"/>
                <a:cs typeface="Times New Roman"/>
              </a:rPr>
              <a:t>the</a:t>
            </a:r>
            <a:r>
              <a:rPr sz="2100" spc="170" dirty="0">
                <a:latin typeface="Times New Roman"/>
                <a:cs typeface="Times New Roman"/>
              </a:rPr>
              <a:t> </a:t>
            </a:r>
            <a:r>
              <a:rPr sz="2100" spc="90" dirty="0">
                <a:latin typeface="Times New Roman"/>
                <a:cs typeface="Times New Roman"/>
              </a:rPr>
              <a:t>code.</a:t>
            </a:r>
            <a:endParaRPr sz="2100" dirty="0">
              <a:latin typeface="Times New Roman"/>
              <a:cs typeface="Times New Roman"/>
            </a:endParaRPr>
          </a:p>
          <a:p>
            <a:pPr marL="318770">
              <a:lnSpc>
                <a:spcPts val="2220"/>
              </a:lnSpc>
            </a:pPr>
            <a:r>
              <a:rPr sz="2100" spc="130" dirty="0">
                <a:latin typeface="Times New Roman"/>
                <a:cs typeface="Times New Roman"/>
              </a:rPr>
              <a:t>Created</a:t>
            </a:r>
            <a:r>
              <a:rPr sz="2100" spc="190" dirty="0">
                <a:latin typeface="Times New Roman"/>
                <a:cs typeface="Times New Roman"/>
              </a:rPr>
              <a:t> </a:t>
            </a:r>
            <a:r>
              <a:rPr sz="2100" spc="145" dirty="0">
                <a:latin typeface="Times New Roman"/>
                <a:cs typeface="Times New Roman"/>
              </a:rPr>
              <a:t>documentation</a:t>
            </a:r>
            <a:r>
              <a:rPr sz="2100" spc="190" dirty="0">
                <a:latin typeface="Times New Roman"/>
                <a:cs typeface="Times New Roman"/>
              </a:rPr>
              <a:t> </a:t>
            </a:r>
            <a:r>
              <a:rPr sz="2100" spc="155" dirty="0">
                <a:latin typeface="Times New Roman"/>
                <a:cs typeface="Times New Roman"/>
              </a:rPr>
              <a:t>and</a:t>
            </a:r>
            <a:r>
              <a:rPr sz="2100" spc="190" dirty="0">
                <a:latin typeface="Times New Roman"/>
                <a:cs typeface="Times New Roman"/>
              </a:rPr>
              <a:t> </a:t>
            </a:r>
            <a:r>
              <a:rPr sz="2100" spc="215" dirty="0">
                <a:latin typeface="Times New Roman"/>
                <a:cs typeface="Times New Roman"/>
              </a:rPr>
              <a:t>README</a:t>
            </a:r>
            <a:r>
              <a:rPr sz="2100" spc="190" dirty="0">
                <a:latin typeface="Times New Roman"/>
                <a:cs typeface="Times New Roman"/>
              </a:rPr>
              <a:t> </a:t>
            </a:r>
            <a:r>
              <a:rPr sz="2100" dirty="0">
                <a:latin typeface="Times New Roman"/>
                <a:cs typeface="Times New Roman"/>
              </a:rPr>
              <a:t>files</a:t>
            </a:r>
            <a:r>
              <a:rPr sz="2100" spc="190" dirty="0">
                <a:latin typeface="Times New Roman"/>
                <a:cs typeface="Times New Roman"/>
              </a:rPr>
              <a:t> </a:t>
            </a:r>
            <a:r>
              <a:rPr sz="2100" spc="100" dirty="0">
                <a:latin typeface="Times New Roman"/>
                <a:cs typeface="Times New Roman"/>
              </a:rPr>
              <a:t>explaining</a:t>
            </a:r>
            <a:r>
              <a:rPr sz="2100" spc="190" dirty="0">
                <a:latin typeface="Times New Roman"/>
                <a:cs typeface="Times New Roman"/>
              </a:rPr>
              <a:t> </a:t>
            </a:r>
            <a:r>
              <a:rPr sz="2100" spc="114" dirty="0">
                <a:latin typeface="Times New Roman"/>
                <a:cs typeface="Times New Roman"/>
              </a:rPr>
              <a:t>the</a:t>
            </a:r>
            <a:r>
              <a:rPr sz="2100" spc="190" dirty="0">
                <a:latin typeface="Times New Roman"/>
                <a:cs typeface="Times New Roman"/>
              </a:rPr>
              <a:t> </a:t>
            </a:r>
            <a:r>
              <a:rPr sz="2100" spc="114" dirty="0">
                <a:latin typeface="Times New Roman"/>
                <a:cs typeface="Times New Roman"/>
              </a:rPr>
              <a:t>project,</a:t>
            </a:r>
            <a:r>
              <a:rPr sz="2100" spc="190" dirty="0">
                <a:latin typeface="Times New Roman"/>
                <a:cs typeface="Times New Roman"/>
              </a:rPr>
              <a:t> </a:t>
            </a:r>
            <a:r>
              <a:rPr sz="2100" spc="125" dirty="0">
                <a:latin typeface="Times New Roman"/>
                <a:cs typeface="Times New Roman"/>
              </a:rPr>
              <a:t>algorithm,</a:t>
            </a:r>
            <a:r>
              <a:rPr sz="2100" spc="195" dirty="0">
                <a:latin typeface="Times New Roman"/>
                <a:cs typeface="Times New Roman"/>
              </a:rPr>
              <a:t> </a:t>
            </a:r>
            <a:r>
              <a:rPr sz="2100" spc="155" dirty="0">
                <a:latin typeface="Times New Roman"/>
                <a:cs typeface="Times New Roman"/>
              </a:rPr>
              <a:t>and</a:t>
            </a:r>
            <a:r>
              <a:rPr sz="2100" spc="190" dirty="0">
                <a:latin typeface="Times New Roman"/>
                <a:cs typeface="Times New Roman"/>
              </a:rPr>
              <a:t> </a:t>
            </a:r>
            <a:r>
              <a:rPr sz="2100" spc="120" dirty="0">
                <a:latin typeface="Times New Roman"/>
                <a:cs typeface="Times New Roman"/>
              </a:rPr>
              <a:t>deployment</a:t>
            </a:r>
            <a:r>
              <a:rPr sz="2100" spc="190" dirty="0">
                <a:latin typeface="Times New Roman"/>
                <a:cs typeface="Times New Roman"/>
              </a:rPr>
              <a:t> </a:t>
            </a:r>
            <a:r>
              <a:rPr sz="2100" spc="110" dirty="0">
                <a:latin typeface="Times New Roman"/>
                <a:cs typeface="Times New Roman"/>
              </a:rPr>
              <a:t>instructions.</a:t>
            </a:r>
            <a:endParaRPr sz="2100" dirty="0">
              <a:latin typeface="Times New Roman"/>
              <a:cs typeface="Times New Roman"/>
            </a:endParaRPr>
          </a:p>
          <a:p>
            <a:pPr>
              <a:lnSpc>
                <a:spcPct val="100000"/>
              </a:lnSpc>
              <a:spcBef>
                <a:spcPts val="755"/>
              </a:spcBef>
            </a:pPr>
            <a:endParaRPr sz="2100" dirty="0">
              <a:latin typeface="Times New Roman"/>
              <a:cs typeface="Times New Roman"/>
            </a:endParaRPr>
          </a:p>
          <a:p>
            <a:pPr marL="334010" indent="-321310">
              <a:lnSpc>
                <a:spcPct val="100000"/>
              </a:lnSpc>
              <a:spcBef>
                <a:spcPts val="5"/>
              </a:spcBef>
              <a:buAutoNum type="arabicPeriod" startAt="5"/>
              <a:tabLst>
                <a:tab pos="334010" algn="l"/>
              </a:tabLst>
            </a:pPr>
            <a:r>
              <a:rPr sz="3000" b="1" dirty="0">
                <a:latin typeface="Times New Roman"/>
                <a:cs typeface="Times New Roman"/>
              </a:rPr>
              <a:t>Performance</a:t>
            </a:r>
            <a:r>
              <a:rPr sz="3000" b="1" spc="635" dirty="0">
                <a:latin typeface="Times New Roman"/>
                <a:cs typeface="Times New Roman"/>
              </a:rPr>
              <a:t> </a:t>
            </a:r>
            <a:r>
              <a:rPr sz="3000" b="1" spc="-10" dirty="0">
                <a:latin typeface="Times New Roman"/>
                <a:cs typeface="Times New Roman"/>
              </a:rPr>
              <a:t>Evaluation:</a:t>
            </a:r>
            <a:endParaRPr sz="3000" dirty="0">
              <a:latin typeface="Times New Roman"/>
              <a:cs typeface="Times New Roman"/>
            </a:endParaRPr>
          </a:p>
          <a:p>
            <a:pPr>
              <a:lnSpc>
                <a:spcPct val="100000"/>
              </a:lnSpc>
              <a:spcBef>
                <a:spcPts val="475"/>
              </a:spcBef>
            </a:pPr>
            <a:endParaRPr sz="3000" dirty="0">
              <a:latin typeface="Times New Roman"/>
              <a:cs typeface="Times New Roman"/>
            </a:endParaRPr>
          </a:p>
          <a:p>
            <a:pPr marL="318770" marR="5080">
              <a:lnSpc>
                <a:spcPts val="2250"/>
              </a:lnSpc>
              <a:spcBef>
                <a:spcPts val="5"/>
              </a:spcBef>
            </a:pPr>
            <a:r>
              <a:rPr sz="2100" spc="125" dirty="0">
                <a:latin typeface="Times New Roman"/>
                <a:cs typeface="Times New Roman"/>
              </a:rPr>
              <a:t>User</a:t>
            </a:r>
            <a:r>
              <a:rPr sz="2100" spc="165" dirty="0">
                <a:latin typeface="Times New Roman"/>
                <a:cs typeface="Times New Roman"/>
              </a:rPr>
              <a:t> </a:t>
            </a:r>
            <a:r>
              <a:rPr sz="2100" spc="140" dirty="0">
                <a:latin typeface="Times New Roman"/>
                <a:cs typeface="Times New Roman"/>
              </a:rPr>
              <a:t>Interaction</a:t>
            </a:r>
            <a:r>
              <a:rPr sz="2100" spc="170" dirty="0">
                <a:latin typeface="Times New Roman"/>
                <a:cs typeface="Times New Roman"/>
              </a:rPr>
              <a:t> </a:t>
            </a:r>
            <a:r>
              <a:rPr sz="2100" spc="90" dirty="0">
                <a:latin typeface="Times New Roman"/>
                <a:cs typeface="Times New Roman"/>
              </a:rPr>
              <a:t>Analysis:</a:t>
            </a:r>
            <a:r>
              <a:rPr sz="2100" spc="170" dirty="0">
                <a:latin typeface="Times New Roman"/>
                <a:cs typeface="Times New Roman"/>
              </a:rPr>
              <a:t> </a:t>
            </a:r>
            <a:r>
              <a:rPr sz="2100" spc="125" dirty="0">
                <a:latin typeface="Times New Roman"/>
                <a:cs typeface="Times New Roman"/>
              </a:rPr>
              <a:t>Evaluate</a:t>
            </a:r>
            <a:r>
              <a:rPr sz="2100" spc="170" dirty="0">
                <a:latin typeface="Times New Roman"/>
                <a:cs typeface="Times New Roman"/>
              </a:rPr>
              <a:t> </a:t>
            </a:r>
            <a:r>
              <a:rPr sz="2100" spc="114" dirty="0">
                <a:latin typeface="Times New Roman"/>
                <a:cs typeface="Times New Roman"/>
              </a:rPr>
              <a:t>the</a:t>
            </a:r>
            <a:r>
              <a:rPr sz="2100" spc="170" dirty="0">
                <a:latin typeface="Times New Roman"/>
                <a:cs typeface="Times New Roman"/>
              </a:rPr>
              <a:t> </a:t>
            </a:r>
            <a:r>
              <a:rPr sz="2100" spc="135" dirty="0">
                <a:latin typeface="Times New Roman"/>
                <a:cs typeface="Times New Roman"/>
              </a:rPr>
              <a:t>chatbot's</a:t>
            </a:r>
            <a:r>
              <a:rPr sz="2100" spc="170" dirty="0">
                <a:latin typeface="Times New Roman"/>
                <a:cs typeface="Times New Roman"/>
              </a:rPr>
              <a:t> </a:t>
            </a:r>
            <a:r>
              <a:rPr sz="2100" spc="125" dirty="0">
                <a:latin typeface="Times New Roman"/>
                <a:cs typeface="Times New Roman"/>
              </a:rPr>
              <a:t>performance</a:t>
            </a:r>
            <a:r>
              <a:rPr sz="2100" spc="170" dirty="0">
                <a:latin typeface="Times New Roman"/>
                <a:cs typeface="Times New Roman"/>
              </a:rPr>
              <a:t> </a:t>
            </a:r>
            <a:r>
              <a:rPr sz="2100" spc="90" dirty="0">
                <a:latin typeface="Times New Roman"/>
                <a:cs typeface="Times New Roman"/>
              </a:rPr>
              <a:t>by</a:t>
            </a:r>
            <a:r>
              <a:rPr sz="2100" spc="165" dirty="0">
                <a:latin typeface="Times New Roman"/>
                <a:cs typeface="Times New Roman"/>
              </a:rPr>
              <a:t> </a:t>
            </a:r>
            <a:r>
              <a:rPr sz="2100" spc="105" dirty="0">
                <a:latin typeface="Times New Roman"/>
                <a:cs typeface="Times New Roman"/>
              </a:rPr>
              <a:t>analyzing</a:t>
            </a:r>
            <a:r>
              <a:rPr sz="2100" spc="170" dirty="0">
                <a:latin typeface="Times New Roman"/>
                <a:cs typeface="Times New Roman"/>
              </a:rPr>
              <a:t> </a:t>
            </a:r>
            <a:r>
              <a:rPr sz="2100" spc="120" dirty="0">
                <a:latin typeface="Times New Roman"/>
                <a:cs typeface="Times New Roman"/>
              </a:rPr>
              <a:t>interactions</a:t>
            </a:r>
            <a:r>
              <a:rPr sz="2100" spc="170" dirty="0">
                <a:latin typeface="Times New Roman"/>
                <a:cs typeface="Times New Roman"/>
              </a:rPr>
              <a:t> </a:t>
            </a:r>
            <a:r>
              <a:rPr sz="2100" spc="100" dirty="0">
                <a:latin typeface="Times New Roman"/>
                <a:cs typeface="Times New Roman"/>
              </a:rPr>
              <a:t>between</a:t>
            </a:r>
            <a:r>
              <a:rPr sz="2100" spc="170" dirty="0">
                <a:latin typeface="Times New Roman"/>
                <a:cs typeface="Times New Roman"/>
              </a:rPr>
              <a:t> </a:t>
            </a:r>
            <a:r>
              <a:rPr sz="2100" spc="95" dirty="0">
                <a:latin typeface="Times New Roman"/>
                <a:cs typeface="Times New Roman"/>
              </a:rPr>
              <a:t>users</a:t>
            </a:r>
            <a:r>
              <a:rPr sz="2100" spc="170" dirty="0">
                <a:latin typeface="Times New Roman"/>
                <a:cs typeface="Times New Roman"/>
              </a:rPr>
              <a:t> </a:t>
            </a:r>
            <a:r>
              <a:rPr sz="2100" spc="155" dirty="0">
                <a:latin typeface="Times New Roman"/>
                <a:cs typeface="Times New Roman"/>
              </a:rPr>
              <a:t>and</a:t>
            </a:r>
            <a:r>
              <a:rPr sz="2100" spc="170" dirty="0">
                <a:latin typeface="Times New Roman"/>
                <a:cs typeface="Times New Roman"/>
              </a:rPr>
              <a:t> </a:t>
            </a:r>
            <a:r>
              <a:rPr sz="2100" spc="114" dirty="0">
                <a:latin typeface="Times New Roman"/>
                <a:cs typeface="Times New Roman"/>
              </a:rPr>
              <a:t>the</a:t>
            </a:r>
            <a:r>
              <a:rPr sz="2100" spc="170" dirty="0">
                <a:latin typeface="Times New Roman"/>
                <a:cs typeface="Times New Roman"/>
              </a:rPr>
              <a:t> </a:t>
            </a:r>
            <a:r>
              <a:rPr sz="2100" spc="125" dirty="0">
                <a:latin typeface="Times New Roman"/>
                <a:cs typeface="Times New Roman"/>
              </a:rPr>
              <a:t>bot. </a:t>
            </a:r>
            <a:r>
              <a:rPr sz="2100" spc="114" dirty="0">
                <a:latin typeface="Times New Roman"/>
                <a:cs typeface="Times New Roman"/>
              </a:rPr>
              <a:t>Sentiment</a:t>
            </a:r>
            <a:r>
              <a:rPr sz="2100" spc="165" dirty="0">
                <a:latin typeface="Times New Roman"/>
                <a:cs typeface="Times New Roman"/>
              </a:rPr>
              <a:t> </a:t>
            </a:r>
            <a:r>
              <a:rPr sz="2100" spc="90" dirty="0">
                <a:latin typeface="Times New Roman"/>
                <a:cs typeface="Times New Roman"/>
              </a:rPr>
              <a:t>Analysis:</a:t>
            </a:r>
            <a:r>
              <a:rPr sz="2100" spc="170" dirty="0">
                <a:latin typeface="Times New Roman"/>
                <a:cs typeface="Times New Roman"/>
              </a:rPr>
              <a:t> </a:t>
            </a:r>
            <a:r>
              <a:rPr sz="2100" spc="110" dirty="0">
                <a:latin typeface="Times New Roman"/>
                <a:cs typeface="Times New Roman"/>
              </a:rPr>
              <a:t>Use</a:t>
            </a:r>
            <a:r>
              <a:rPr sz="2100" spc="170" dirty="0">
                <a:latin typeface="Times New Roman"/>
                <a:cs typeface="Times New Roman"/>
              </a:rPr>
              <a:t> </a:t>
            </a:r>
            <a:r>
              <a:rPr sz="2100" spc="114" dirty="0">
                <a:latin typeface="Times New Roman"/>
                <a:cs typeface="Times New Roman"/>
              </a:rPr>
              <a:t>sentiment</a:t>
            </a:r>
            <a:r>
              <a:rPr sz="2100" spc="170" dirty="0">
                <a:latin typeface="Times New Roman"/>
                <a:cs typeface="Times New Roman"/>
              </a:rPr>
              <a:t> </a:t>
            </a:r>
            <a:r>
              <a:rPr sz="2100" spc="95" dirty="0">
                <a:latin typeface="Times New Roman"/>
                <a:cs typeface="Times New Roman"/>
              </a:rPr>
              <a:t>analysis</a:t>
            </a:r>
            <a:r>
              <a:rPr sz="2100" spc="170" dirty="0">
                <a:latin typeface="Times New Roman"/>
                <a:cs typeface="Times New Roman"/>
              </a:rPr>
              <a:t> </a:t>
            </a:r>
            <a:r>
              <a:rPr sz="2100" spc="145" dirty="0">
                <a:latin typeface="Times New Roman"/>
                <a:cs typeface="Times New Roman"/>
              </a:rPr>
              <a:t>to</a:t>
            </a:r>
            <a:r>
              <a:rPr sz="2100" spc="170" dirty="0">
                <a:latin typeface="Times New Roman"/>
                <a:cs typeface="Times New Roman"/>
              </a:rPr>
              <a:t> </a:t>
            </a:r>
            <a:r>
              <a:rPr sz="2100" spc="95" dirty="0">
                <a:latin typeface="Times New Roman"/>
                <a:cs typeface="Times New Roman"/>
              </a:rPr>
              <a:t>gauge</a:t>
            </a:r>
            <a:r>
              <a:rPr sz="2100" spc="170" dirty="0">
                <a:latin typeface="Times New Roman"/>
                <a:cs typeface="Times New Roman"/>
              </a:rPr>
              <a:t> </a:t>
            </a:r>
            <a:r>
              <a:rPr sz="2100" spc="100" dirty="0">
                <a:latin typeface="Times New Roman"/>
                <a:cs typeface="Times New Roman"/>
              </a:rPr>
              <a:t>user</a:t>
            </a:r>
            <a:r>
              <a:rPr sz="2100" spc="170" dirty="0">
                <a:latin typeface="Times New Roman"/>
                <a:cs typeface="Times New Roman"/>
              </a:rPr>
              <a:t> </a:t>
            </a:r>
            <a:r>
              <a:rPr sz="2100" spc="114" dirty="0">
                <a:latin typeface="Times New Roman"/>
                <a:cs typeface="Times New Roman"/>
              </a:rPr>
              <a:t>satisfaction</a:t>
            </a:r>
            <a:r>
              <a:rPr sz="2100" spc="165" dirty="0">
                <a:latin typeface="Times New Roman"/>
                <a:cs typeface="Times New Roman"/>
              </a:rPr>
              <a:t> </a:t>
            </a:r>
            <a:r>
              <a:rPr sz="2100" spc="114" dirty="0">
                <a:latin typeface="Times New Roman"/>
                <a:cs typeface="Times New Roman"/>
              </a:rPr>
              <a:t>based</a:t>
            </a:r>
            <a:r>
              <a:rPr sz="2100" spc="170" dirty="0">
                <a:latin typeface="Times New Roman"/>
                <a:cs typeface="Times New Roman"/>
              </a:rPr>
              <a:t> </a:t>
            </a:r>
            <a:r>
              <a:rPr sz="2100" spc="140" dirty="0">
                <a:latin typeface="Times New Roman"/>
                <a:cs typeface="Times New Roman"/>
              </a:rPr>
              <a:t>on</a:t>
            </a:r>
            <a:r>
              <a:rPr sz="2100" spc="170" dirty="0">
                <a:latin typeface="Times New Roman"/>
                <a:cs typeface="Times New Roman"/>
              </a:rPr>
              <a:t> </a:t>
            </a:r>
            <a:r>
              <a:rPr sz="2100" spc="114" dirty="0">
                <a:latin typeface="Times New Roman"/>
                <a:cs typeface="Times New Roman"/>
              </a:rPr>
              <a:t>the</a:t>
            </a:r>
            <a:r>
              <a:rPr sz="2100" spc="170" dirty="0">
                <a:latin typeface="Times New Roman"/>
                <a:cs typeface="Times New Roman"/>
              </a:rPr>
              <a:t> </a:t>
            </a:r>
            <a:r>
              <a:rPr sz="2100" spc="114" dirty="0">
                <a:latin typeface="Times New Roman"/>
                <a:cs typeface="Times New Roman"/>
              </a:rPr>
              <a:t>sentiment</a:t>
            </a:r>
            <a:r>
              <a:rPr sz="2100" spc="170" dirty="0">
                <a:latin typeface="Times New Roman"/>
                <a:cs typeface="Times New Roman"/>
              </a:rPr>
              <a:t> </a:t>
            </a:r>
            <a:r>
              <a:rPr sz="2100" spc="90" dirty="0">
                <a:latin typeface="Times New Roman"/>
                <a:cs typeface="Times New Roman"/>
              </a:rPr>
              <a:t>expressed</a:t>
            </a:r>
            <a:r>
              <a:rPr sz="2100" spc="170" dirty="0">
                <a:latin typeface="Times New Roman"/>
                <a:cs typeface="Times New Roman"/>
              </a:rPr>
              <a:t> </a:t>
            </a:r>
            <a:r>
              <a:rPr sz="2100" spc="114" dirty="0">
                <a:latin typeface="Times New Roman"/>
                <a:cs typeface="Times New Roman"/>
              </a:rPr>
              <a:t>during </a:t>
            </a:r>
            <a:r>
              <a:rPr sz="2100" spc="110" dirty="0">
                <a:latin typeface="Times New Roman"/>
                <a:cs typeface="Times New Roman"/>
              </a:rPr>
              <a:t>conversations.</a:t>
            </a:r>
            <a:endParaRPr sz="2100" dirty="0">
              <a:latin typeface="Times New Roman"/>
              <a:cs typeface="Times New Roman"/>
            </a:endParaRPr>
          </a:p>
          <a:p>
            <a:pPr marL="318770" marR="233045">
              <a:lnSpc>
                <a:spcPts val="2250"/>
              </a:lnSpc>
            </a:pPr>
            <a:r>
              <a:rPr sz="2100" spc="110" dirty="0">
                <a:latin typeface="Times New Roman"/>
                <a:cs typeface="Times New Roman"/>
              </a:rPr>
              <a:t>Accuracy</a:t>
            </a:r>
            <a:r>
              <a:rPr sz="2100" spc="160" dirty="0">
                <a:latin typeface="Times New Roman"/>
                <a:cs typeface="Times New Roman"/>
              </a:rPr>
              <a:t> </a:t>
            </a:r>
            <a:r>
              <a:rPr sz="2100" spc="95" dirty="0">
                <a:latin typeface="Times New Roman"/>
                <a:cs typeface="Times New Roman"/>
              </a:rPr>
              <a:t>Assessment:</a:t>
            </a:r>
            <a:r>
              <a:rPr sz="2100" spc="165" dirty="0">
                <a:latin typeface="Times New Roman"/>
                <a:cs typeface="Times New Roman"/>
              </a:rPr>
              <a:t> </a:t>
            </a:r>
            <a:r>
              <a:rPr sz="2100" spc="130" dirty="0">
                <a:latin typeface="Times New Roman"/>
                <a:cs typeface="Times New Roman"/>
              </a:rPr>
              <a:t>Measure</a:t>
            </a:r>
            <a:r>
              <a:rPr sz="2100" spc="165" dirty="0">
                <a:latin typeface="Times New Roman"/>
                <a:cs typeface="Times New Roman"/>
              </a:rPr>
              <a:t> </a:t>
            </a:r>
            <a:r>
              <a:rPr sz="2100" spc="114" dirty="0">
                <a:latin typeface="Times New Roman"/>
                <a:cs typeface="Times New Roman"/>
              </a:rPr>
              <a:t>the</a:t>
            </a:r>
            <a:r>
              <a:rPr sz="2100" spc="165" dirty="0">
                <a:latin typeface="Times New Roman"/>
                <a:cs typeface="Times New Roman"/>
              </a:rPr>
              <a:t> </a:t>
            </a:r>
            <a:r>
              <a:rPr sz="2100" spc="110" dirty="0">
                <a:latin typeface="Times New Roman"/>
                <a:cs typeface="Times New Roman"/>
              </a:rPr>
              <a:t>accuracy</a:t>
            </a:r>
            <a:r>
              <a:rPr sz="2100" spc="160" dirty="0">
                <a:latin typeface="Times New Roman"/>
                <a:cs typeface="Times New Roman"/>
              </a:rPr>
              <a:t> </a:t>
            </a:r>
            <a:r>
              <a:rPr sz="2100" spc="85" dirty="0">
                <a:latin typeface="Times New Roman"/>
                <a:cs typeface="Times New Roman"/>
              </a:rPr>
              <a:t>of</a:t>
            </a:r>
            <a:r>
              <a:rPr sz="2100" spc="165" dirty="0">
                <a:latin typeface="Times New Roman"/>
                <a:cs typeface="Times New Roman"/>
              </a:rPr>
              <a:t> </a:t>
            </a:r>
            <a:r>
              <a:rPr sz="2100" spc="114" dirty="0">
                <a:latin typeface="Times New Roman"/>
                <a:cs typeface="Times New Roman"/>
              </a:rPr>
              <a:t>the</a:t>
            </a:r>
            <a:r>
              <a:rPr sz="2100" spc="165" dirty="0">
                <a:latin typeface="Times New Roman"/>
                <a:cs typeface="Times New Roman"/>
              </a:rPr>
              <a:t> </a:t>
            </a:r>
            <a:r>
              <a:rPr sz="2100" spc="135" dirty="0">
                <a:latin typeface="Times New Roman"/>
                <a:cs typeface="Times New Roman"/>
              </a:rPr>
              <a:t>chatbot's</a:t>
            </a:r>
            <a:r>
              <a:rPr sz="2100" spc="165" dirty="0">
                <a:latin typeface="Times New Roman"/>
                <a:cs typeface="Times New Roman"/>
              </a:rPr>
              <a:t> </a:t>
            </a:r>
            <a:r>
              <a:rPr sz="2100" spc="105" dirty="0">
                <a:latin typeface="Times New Roman"/>
                <a:cs typeface="Times New Roman"/>
              </a:rPr>
              <a:t>responses</a:t>
            </a:r>
            <a:r>
              <a:rPr sz="2100" spc="165" dirty="0">
                <a:latin typeface="Times New Roman"/>
                <a:cs typeface="Times New Roman"/>
              </a:rPr>
              <a:t> </a:t>
            </a:r>
            <a:r>
              <a:rPr sz="2100" spc="90" dirty="0">
                <a:latin typeface="Times New Roman"/>
                <a:cs typeface="Times New Roman"/>
              </a:rPr>
              <a:t>by</a:t>
            </a:r>
            <a:r>
              <a:rPr sz="2100" spc="160" dirty="0">
                <a:latin typeface="Times New Roman"/>
                <a:cs typeface="Times New Roman"/>
              </a:rPr>
              <a:t> </a:t>
            </a:r>
            <a:r>
              <a:rPr sz="2100" spc="130" dirty="0">
                <a:latin typeface="Times New Roman"/>
                <a:cs typeface="Times New Roman"/>
              </a:rPr>
              <a:t>comparing</a:t>
            </a:r>
            <a:r>
              <a:rPr sz="2100" spc="165" dirty="0">
                <a:latin typeface="Times New Roman"/>
                <a:cs typeface="Times New Roman"/>
              </a:rPr>
              <a:t> </a:t>
            </a:r>
            <a:r>
              <a:rPr sz="2100" spc="125" dirty="0">
                <a:latin typeface="Times New Roman"/>
                <a:cs typeface="Times New Roman"/>
              </a:rPr>
              <a:t>them</a:t>
            </a:r>
            <a:r>
              <a:rPr sz="2100" spc="165" dirty="0">
                <a:latin typeface="Times New Roman"/>
                <a:cs typeface="Times New Roman"/>
              </a:rPr>
              <a:t> </a:t>
            </a:r>
            <a:r>
              <a:rPr sz="2100" spc="145" dirty="0">
                <a:latin typeface="Times New Roman"/>
                <a:cs typeface="Times New Roman"/>
              </a:rPr>
              <a:t>to</a:t>
            </a:r>
            <a:r>
              <a:rPr sz="2100" spc="165" dirty="0">
                <a:latin typeface="Times New Roman"/>
                <a:cs typeface="Times New Roman"/>
              </a:rPr>
              <a:t> </a:t>
            </a:r>
            <a:r>
              <a:rPr sz="2100" spc="95" dirty="0">
                <a:latin typeface="Times New Roman"/>
                <a:cs typeface="Times New Roman"/>
              </a:rPr>
              <a:t>expected</a:t>
            </a:r>
            <a:r>
              <a:rPr sz="2100" spc="165" dirty="0">
                <a:latin typeface="Times New Roman"/>
                <a:cs typeface="Times New Roman"/>
              </a:rPr>
              <a:t> </a:t>
            </a:r>
            <a:r>
              <a:rPr sz="2100" spc="110" dirty="0">
                <a:latin typeface="Times New Roman"/>
                <a:cs typeface="Times New Roman"/>
              </a:rPr>
              <a:t>outcomes. </a:t>
            </a:r>
            <a:r>
              <a:rPr sz="2100" spc="160" dirty="0">
                <a:latin typeface="Times New Roman"/>
                <a:cs typeface="Times New Roman"/>
              </a:rPr>
              <a:t>Error</a:t>
            </a:r>
            <a:r>
              <a:rPr sz="2100" spc="165" dirty="0">
                <a:latin typeface="Times New Roman"/>
                <a:cs typeface="Times New Roman"/>
              </a:rPr>
              <a:t> </a:t>
            </a:r>
            <a:r>
              <a:rPr sz="2100" spc="90" dirty="0">
                <a:latin typeface="Times New Roman"/>
                <a:cs typeface="Times New Roman"/>
              </a:rPr>
              <a:t>Analysis:</a:t>
            </a:r>
            <a:r>
              <a:rPr sz="2100" spc="170" dirty="0">
                <a:latin typeface="Times New Roman"/>
                <a:cs typeface="Times New Roman"/>
              </a:rPr>
              <a:t> </a:t>
            </a:r>
            <a:r>
              <a:rPr sz="2100" spc="150" dirty="0">
                <a:latin typeface="Times New Roman"/>
                <a:cs typeface="Times New Roman"/>
              </a:rPr>
              <a:t>Conduct</a:t>
            </a:r>
            <a:r>
              <a:rPr sz="2100" spc="170" dirty="0">
                <a:latin typeface="Times New Roman"/>
                <a:cs typeface="Times New Roman"/>
              </a:rPr>
              <a:t> </a:t>
            </a:r>
            <a:r>
              <a:rPr sz="2100" spc="145" dirty="0">
                <a:latin typeface="Times New Roman"/>
                <a:cs typeface="Times New Roman"/>
              </a:rPr>
              <a:t>an</a:t>
            </a:r>
            <a:r>
              <a:rPr sz="2100" spc="170" dirty="0">
                <a:latin typeface="Times New Roman"/>
                <a:cs typeface="Times New Roman"/>
              </a:rPr>
              <a:t> </a:t>
            </a:r>
            <a:r>
              <a:rPr sz="2100" spc="140" dirty="0">
                <a:latin typeface="Times New Roman"/>
                <a:cs typeface="Times New Roman"/>
              </a:rPr>
              <a:t>error</a:t>
            </a:r>
            <a:r>
              <a:rPr sz="2100" spc="170" dirty="0">
                <a:latin typeface="Times New Roman"/>
                <a:cs typeface="Times New Roman"/>
              </a:rPr>
              <a:t> </a:t>
            </a:r>
            <a:r>
              <a:rPr sz="2100" spc="95" dirty="0">
                <a:latin typeface="Times New Roman"/>
                <a:cs typeface="Times New Roman"/>
              </a:rPr>
              <a:t>analysis</a:t>
            </a:r>
            <a:r>
              <a:rPr sz="2100" spc="165" dirty="0">
                <a:latin typeface="Times New Roman"/>
                <a:cs typeface="Times New Roman"/>
              </a:rPr>
              <a:t> </a:t>
            </a:r>
            <a:r>
              <a:rPr sz="2100" spc="145" dirty="0">
                <a:latin typeface="Times New Roman"/>
                <a:cs typeface="Times New Roman"/>
              </a:rPr>
              <a:t>to</a:t>
            </a:r>
            <a:r>
              <a:rPr sz="2100" spc="170" dirty="0">
                <a:latin typeface="Times New Roman"/>
                <a:cs typeface="Times New Roman"/>
              </a:rPr>
              <a:t> </a:t>
            </a:r>
            <a:r>
              <a:rPr sz="2100" spc="95" dirty="0">
                <a:latin typeface="Times New Roman"/>
                <a:cs typeface="Times New Roman"/>
              </a:rPr>
              <a:t>identify</a:t>
            </a:r>
            <a:r>
              <a:rPr sz="2100" spc="170" dirty="0">
                <a:latin typeface="Times New Roman"/>
                <a:cs typeface="Times New Roman"/>
              </a:rPr>
              <a:t> </a:t>
            </a:r>
            <a:r>
              <a:rPr sz="2100" spc="135" dirty="0">
                <a:latin typeface="Times New Roman"/>
                <a:cs typeface="Times New Roman"/>
              </a:rPr>
              <a:t>common</a:t>
            </a:r>
            <a:r>
              <a:rPr sz="2100" spc="170" dirty="0">
                <a:latin typeface="Times New Roman"/>
                <a:cs typeface="Times New Roman"/>
              </a:rPr>
              <a:t> </a:t>
            </a:r>
            <a:r>
              <a:rPr sz="2100" spc="105" dirty="0">
                <a:latin typeface="Times New Roman"/>
                <a:cs typeface="Times New Roman"/>
              </a:rPr>
              <a:t>mistakes</a:t>
            </a:r>
            <a:r>
              <a:rPr sz="2100" spc="170" dirty="0">
                <a:latin typeface="Times New Roman"/>
                <a:cs typeface="Times New Roman"/>
              </a:rPr>
              <a:t> </a:t>
            </a:r>
            <a:r>
              <a:rPr sz="2100" spc="125" dirty="0">
                <a:latin typeface="Times New Roman"/>
                <a:cs typeface="Times New Roman"/>
              </a:rPr>
              <a:t>made</a:t>
            </a:r>
            <a:r>
              <a:rPr sz="2100" spc="165" dirty="0">
                <a:latin typeface="Times New Roman"/>
                <a:cs typeface="Times New Roman"/>
              </a:rPr>
              <a:t> </a:t>
            </a:r>
            <a:r>
              <a:rPr sz="2100" spc="90" dirty="0">
                <a:latin typeface="Times New Roman"/>
                <a:cs typeface="Times New Roman"/>
              </a:rPr>
              <a:t>by</a:t>
            </a:r>
            <a:r>
              <a:rPr sz="2100" spc="170" dirty="0">
                <a:latin typeface="Times New Roman"/>
                <a:cs typeface="Times New Roman"/>
              </a:rPr>
              <a:t> </a:t>
            </a:r>
            <a:r>
              <a:rPr sz="2100" spc="114" dirty="0">
                <a:latin typeface="Times New Roman"/>
                <a:cs typeface="Times New Roman"/>
              </a:rPr>
              <a:t>the</a:t>
            </a:r>
            <a:r>
              <a:rPr sz="2100" spc="170" dirty="0">
                <a:latin typeface="Times New Roman"/>
                <a:cs typeface="Times New Roman"/>
              </a:rPr>
              <a:t> </a:t>
            </a:r>
            <a:r>
              <a:rPr sz="2100" spc="150" dirty="0">
                <a:latin typeface="Times New Roman"/>
                <a:cs typeface="Times New Roman"/>
              </a:rPr>
              <a:t>chatbot</a:t>
            </a:r>
            <a:r>
              <a:rPr sz="2100" spc="170" dirty="0">
                <a:latin typeface="Times New Roman"/>
                <a:cs typeface="Times New Roman"/>
              </a:rPr>
              <a:t> </a:t>
            </a:r>
            <a:r>
              <a:rPr sz="2100" spc="155" dirty="0">
                <a:latin typeface="Times New Roman"/>
                <a:cs typeface="Times New Roman"/>
              </a:rPr>
              <a:t>and</a:t>
            </a:r>
            <a:r>
              <a:rPr sz="2100" spc="170" dirty="0">
                <a:latin typeface="Times New Roman"/>
                <a:cs typeface="Times New Roman"/>
              </a:rPr>
              <a:t> </a:t>
            </a:r>
            <a:r>
              <a:rPr sz="2100" spc="120" dirty="0">
                <a:latin typeface="Times New Roman"/>
                <a:cs typeface="Times New Roman"/>
              </a:rPr>
              <a:t>areas</a:t>
            </a:r>
            <a:r>
              <a:rPr sz="2100" spc="170" dirty="0">
                <a:latin typeface="Times New Roman"/>
                <a:cs typeface="Times New Roman"/>
              </a:rPr>
              <a:t> </a:t>
            </a:r>
            <a:r>
              <a:rPr sz="2100" spc="90" dirty="0">
                <a:latin typeface="Times New Roman"/>
                <a:cs typeface="Times New Roman"/>
              </a:rPr>
              <a:t>for </a:t>
            </a:r>
            <a:r>
              <a:rPr sz="2100" spc="114" dirty="0">
                <a:latin typeface="Times New Roman"/>
                <a:cs typeface="Times New Roman"/>
              </a:rPr>
              <a:t>improvement.</a:t>
            </a:r>
            <a:endParaRPr sz="2100" dirty="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800" y="1333500"/>
            <a:ext cx="15392400" cy="7620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bject 2"/>
          <p:cNvSpPr txBox="1">
            <a:spLocks noGrp="1"/>
          </p:cNvSpPr>
          <p:nvPr>
            <p:ph type="title"/>
          </p:nvPr>
        </p:nvSpPr>
        <p:spPr>
          <a:prstGeom prst="rect">
            <a:avLst/>
          </a:prstGeom>
        </p:spPr>
        <p:txBody>
          <a:bodyPr vert="horz" wrap="square" lIns="0" tIns="107892" rIns="0" bIns="0" rtlCol="0">
            <a:spAutoFit/>
          </a:bodyPr>
          <a:lstStyle/>
          <a:p>
            <a:pPr marL="215900">
              <a:lnSpc>
                <a:spcPct val="100000"/>
              </a:lnSpc>
              <a:spcBef>
                <a:spcPts val="100"/>
              </a:spcBef>
            </a:pPr>
            <a:r>
              <a:rPr spc="55" dirty="0"/>
              <a:t>RESULT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597" y="2833308"/>
            <a:ext cx="9280806" cy="57862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TotalTime>
  <Words>741</Words>
  <Application>Microsoft Office PowerPoint</Application>
  <PresentationFormat>Custom</PresentationFormat>
  <Paragraphs>65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 Black</vt:lpstr>
      <vt:lpstr>Calibri</vt:lpstr>
      <vt:lpstr>Times New Roman</vt:lpstr>
      <vt:lpstr>Verdana</vt:lpstr>
      <vt:lpstr>Office Theme</vt:lpstr>
      <vt:lpstr>PowerPoint Presentation</vt:lpstr>
      <vt:lpstr>OUTLINE</vt:lpstr>
      <vt:lpstr>The project aims to develop a Restaurant Reservation Bot utilizing Long Short-Term Memory (LSTM) networks to automate the booking process. The bot will be designed to understand natural language inputs from users, such as reservation requests, party size, preferred date and time,  and  special  requirements.  Through  LSTM's  memory  retention</vt:lpstr>
      <vt:lpstr>PROPOSED SOLUTION</vt:lpstr>
      <vt:lpstr>SYSTEM APPROACH</vt:lpstr>
      <vt:lpstr>SYSTEM APPROACH</vt:lpstr>
      <vt:lpstr>ALGORITHM &amp; DEPLOYMENT</vt:lpstr>
      <vt:lpstr>ALGORITHM &amp; DEPLOYMENT</vt:lpstr>
      <vt:lpstr>RESULT</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dc:creator>Pubg APK</dc:creator>
  <cp:keywords>DAGBSHMSlzU,BAGBSLCAmxI</cp:keywords>
  <cp:lastModifiedBy>CSE</cp:lastModifiedBy>
  <cp:revision>4</cp:revision>
  <dcterms:created xsi:type="dcterms:W3CDTF">2024-04-05T05:05:13Z</dcterms:created>
  <dcterms:modified xsi:type="dcterms:W3CDTF">2024-04-05T05:31:51Z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2024-04-05T00:00:00Z</vt:filetime>
  </property>
  <property fmtid="{D5CDD505-2E9C-101B-9397-08002B2CF9AE}" pid="3" name="Creator">
    <vt:lpwstr>Canva</vt:lpwstr>
  </property>
  <property fmtid="{D5CDD505-2E9C-101B-9397-08002B2CF9AE}" pid="4" name="LastSaved">
    <vt:filetime>2024-04-05T00:00:00Z</vt:filetime>
  </property>
  <property fmtid="{D5CDD505-2E9C-101B-9397-08002B2CF9AE}" pid="5" name="Producer">
    <vt:lpwstr>Canva</vt:lpwstr>
  </property>
</Properties>
</file>